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1"/>
  </p:notesMasterIdLst>
  <p:handoutMasterIdLst>
    <p:handoutMasterId r:id="rId52"/>
  </p:handoutMasterIdLst>
  <p:sldIdLst>
    <p:sldId id="347" r:id="rId2"/>
    <p:sldId id="277" r:id="rId3"/>
    <p:sldId id="310" r:id="rId4"/>
    <p:sldId id="355" r:id="rId5"/>
    <p:sldId id="308" r:id="rId6"/>
    <p:sldId id="309" r:id="rId7"/>
    <p:sldId id="364" r:id="rId8"/>
    <p:sldId id="365" r:id="rId9"/>
    <p:sldId id="331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90" r:id="rId34"/>
    <p:sldId id="389" r:id="rId35"/>
    <p:sldId id="391" r:id="rId36"/>
    <p:sldId id="392" r:id="rId37"/>
    <p:sldId id="393" r:id="rId38"/>
    <p:sldId id="394" r:id="rId39"/>
    <p:sldId id="395" r:id="rId40"/>
    <p:sldId id="396" r:id="rId41"/>
    <p:sldId id="329" r:id="rId42"/>
    <p:sldId id="397" r:id="rId43"/>
    <p:sldId id="398" r:id="rId44"/>
    <p:sldId id="399" r:id="rId45"/>
    <p:sldId id="400" r:id="rId46"/>
    <p:sldId id="401" r:id="rId47"/>
    <p:sldId id="402" r:id="rId48"/>
    <p:sldId id="363" r:id="rId49"/>
    <p:sldId id="34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0000" autoAdjust="0"/>
  </p:normalViewPr>
  <p:slideViewPr>
    <p:cSldViewPr snapToGrid="0">
      <p:cViewPr varScale="1">
        <p:scale>
          <a:sx n="86" d="100"/>
          <a:sy n="86" d="100"/>
        </p:scale>
        <p:origin x="2792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CB19-475C-4A42-BCBD-D0DBD1A07E30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97F3F-B1C3-FF4E-A7BE-FA6A69515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0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5D97-5F15-418A-B60D-C2CDA1D99BEA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5503-0C12-448C-9A65-AF590A1644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2C37-3B31-18AC-D571-19F0525F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DB9DD-5BD5-4B93-45F5-F35F559A4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089E4-5D7B-8311-9237-913EABC42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F120F-0ACD-04FB-ECE9-B6C5BCFCD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7EFC7-6040-8E51-6B7B-A7F3CBE87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94B7D-580F-4293-B596-37918C41F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659E7-A5D1-DD4B-FCFA-5CC21D9F3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option – you are increasing what you can do when you save a PO.  Save and keep or save and keep working with it on individual line items.  </a:t>
            </a:r>
          </a:p>
          <a:p>
            <a:r>
              <a:rPr lang="en-US" dirty="0"/>
              <a:t>This is a workflow / permissions consideration.</a:t>
            </a:r>
          </a:p>
          <a:p>
            <a:endParaRPr lang="en-US" dirty="0"/>
          </a:p>
          <a:p>
            <a:r>
              <a:rPr lang="en-US" dirty="0"/>
              <a:t>Second option – will it look at the existing PO values and warn of a duplicate.  Helps to prevent accidental duplicates.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226A-4B41-AF12-D123-CC02B48BF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2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BABE-80A9-8B93-85D9-95992AAB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DE6C-722D-DFFF-6C56-168BF2F27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31D0E-768B-4BBE-0052-D9B852EEF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defaults – can add additional Acquisition Methods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63AB3-79E5-89DA-5331-09599429F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3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60465-3AC2-DF80-D32A-9B7E63F5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506EC-BAB2-80D0-77D7-095EDACBD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D9D27-2518-2E7F-9A0A-2E707D8A1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 Fields can be used in a number of ways – on PO AND on PO LINES.  If you want to keep track of something and it isn’t in the UI or it is special to you, this is a good option.</a:t>
            </a:r>
          </a:p>
          <a:p>
            <a:endParaRPr lang="en-US" dirty="0"/>
          </a:p>
          <a:p>
            <a:r>
              <a:rPr lang="en-US" dirty="0"/>
              <a:t>Viewable / Editable / contents of which can be searched.</a:t>
            </a:r>
          </a:p>
          <a:p>
            <a:endParaRPr lang="en-US" dirty="0"/>
          </a:p>
          <a:p>
            <a:r>
              <a:rPr lang="en-US" dirty="0"/>
              <a:t>Use w/Caution - mandatory fields.</a:t>
            </a:r>
          </a:p>
          <a:p>
            <a:endParaRPr lang="en-US" dirty="0"/>
          </a:p>
          <a:p>
            <a:r>
              <a:rPr lang="en-US" dirty="0"/>
              <a:t>Can be re-ordered in a number of ways.</a:t>
            </a:r>
          </a:p>
          <a:p>
            <a:endParaRPr lang="en-US" dirty="0"/>
          </a:p>
          <a:p>
            <a:r>
              <a:rPr lang="en-US" dirty="0"/>
              <a:t>Many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0277-8796-C1D6-29DC-A090D025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B386-B970-86E7-DB99-EDF1DFA4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73CC7-BF40-9201-3F08-339431125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64880-469A-1B17-21C1-242CD7EA2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w/PO Numbers</a:t>
            </a:r>
          </a:p>
          <a:p>
            <a:endParaRPr lang="en-US" dirty="0"/>
          </a:p>
          <a:p>
            <a:r>
              <a:rPr lang="en-US" dirty="0"/>
              <a:t>System will do it on its own – can specify prefix and suffix to PO’s.  Optional values.  Great if multiple libraries or departments use ACQ.</a:t>
            </a:r>
          </a:p>
          <a:p>
            <a:endParaRPr lang="en-US" dirty="0"/>
          </a:p>
          <a:p>
            <a:r>
              <a:rPr lang="en-US" dirty="0"/>
              <a:t>There is a 7-character limit for prefixes and suffixes and 22 characters in total.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18671-AD41-ABDA-4936-55A8E9DF3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7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64E5C-F1D2-0F4D-D285-297F19C4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E49DC-BF7E-4DC5-8774-1AA57048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C786C-DFC2-D906-6609-AC5F28FB8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INSTANCES you use – can append add ISBN’s, ISSN’s, etc.</a:t>
            </a:r>
          </a:p>
          <a:p>
            <a:r>
              <a:rPr lang="en-US" dirty="0"/>
              <a:t>We need to link Orders to Instances – if you DISABLE – you need to tell the system.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110C3-8D2D-7989-E402-67DE4BF41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3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BB38-8BEB-F2BE-9224-4FD223F0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D60CE-FFB9-59E9-439C-DC8B89FC2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73D85-BA5D-D6BA-77B7-61990A03A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Options on what prompts and/or workflows one gets when they are working with various types of material(s).</a:t>
            </a:r>
          </a:p>
          <a:p>
            <a:r>
              <a:rPr lang="en-US" dirty="0"/>
              <a:t>Can be overridden at the point of contact.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7F41C-58C9-919A-8343-DF66F871F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8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43C1-4AE9-12CE-9FCA-4040B604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FFC3A-9FC2-6A0C-80EF-AF23CCA5C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373A5-FABF-0C4E-24E8-9901F4F49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Options derived from INVENTORY settings.</a:t>
            </a:r>
          </a:p>
          <a:p>
            <a:r>
              <a:rPr lang="en-US" dirty="0"/>
              <a:t>Assigned at the point when the order is opened.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691BE-E2DE-29C2-DA1D-E849224D3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1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F3246-93DF-40A7-43FD-8AB1A310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02D4E-77FE-6FC8-B4AC-330ED2FE5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74FFA-E0E5-9A21-5714-51CAC6B0C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Options derived from INVENTORY settings.</a:t>
            </a:r>
          </a:p>
          <a:p>
            <a:r>
              <a:rPr lang="en-US" dirty="0"/>
              <a:t>Assigned at the point when the order is opened.</a:t>
            </a:r>
          </a:p>
          <a:p>
            <a:endParaRPr lang="en-US" dirty="0"/>
          </a:p>
          <a:p>
            <a:r>
              <a:rPr lang="en-US" dirty="0"/>
              <a:t>Can be updated as needed.</a:t>
            </a:r>
          </a:p>
          <a:p>
            <a:endParaRPr lang="en-US" dirty="0"/>
          </a:p>
          <a:p>
            <a:r>
              <a:rPr lang="en-US" dirty="0"/>
              <a:t>STOP – we now show </a:t>
            </a:r>
            <a:r>
              <a:rPr lang="en-US" b="1" dirty="0"/>
              <a:t>DATA IMPORT Field Mapping Profiles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4526F-0D18-C438-774A-30339581A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3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2FCAF-3CCA-E567-DCDE-13513D1B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C629-0C4E-B4B4-1E58-945F32F37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CC983-FEC6-0637-9A60-91BE52151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OK – so the setup is done.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While we are not going to do this today, here’s one way to start the process.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You can import Orders from MARC.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Navigate over; show these screens – edit the </a:t>
            </a:r>
            <a:r>
              <a:rPr lang="en-US" b="1" dirty="0">
                <a:latin typeface="Helvetica" pitchFamily="2" charset="0"/>
              </a:rPr>
              <a:t>DEFAULT</a:t>
            </a:r>
            <a:r>
              <a:rPr lang="en-US" dirty="0">
                <a:latin typeface="Helvetica" pitchFamily="2" charset="0"/>
              </a:rPr>
              <a:t> – </a:t>
            </a:r>
            <a:r>
              <a:rPr lang="en-US" b="1" dirty="0">
                <a:latin typeface="Helvetica" pitchFamily="2" charset="0"/>
              </a:rPr>
              <a:t>CREATE INSTANCE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So, if you are importing records and want to extract and create orders, you can do this, and we can help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934A6-826E-AC2A-FA9E-5CE4218F9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9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61790-9D55-6C37-0E00-EB75EA43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903B5-BC96-1545-986A-BE06A68A7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502EF-3133-A664-957D-E312F6BAE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General</a:t>
            </a:r>
            <a:r>
              <a:rPr lang="en-US" dirty="0"/>
              <a:t> Settings - </a:t>
            </a:r>
            <a:r>
              <a:rPr lang="en-US" b="1" dirty="0"/>
              <a:t>APPROVALS</a:t>
            </a:r>
          </a:p>
          <a:p>
            <a:endParaRPr lang="en-US" dirty="0"/>
          </a:p>
          <a:p>
            <a:r>
              <a:rPr lang="en-US" dirty="0"/>
              <a:t>Combine or not – if you do, you still get prompted.</a:t>
            </a:r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dirty="0"/>
              <a:t>ADJUSTMENTS </a:t>
            </a:r>
          </a:p>
          <a:p>
            <a:endParaRPr lang="en-US" dirty="0"/>
          </a:p>
          <a:p>
            <a:r>
              <a:rPr lang="en-US" dirty="0"/>
              <a:t>Account for extra costs – taxes, shipping, VAT, </a:t>
            </a:r>
            <a:r>
              <a:rPr lang="en-US" dirty="0" err="1"/>
              <a:t>etc</a:t>
            </a:r>
            <a:r>
              <a:rPr lang="en-US" dirty="0"/>
              <a:t>… – can distribute across lines or pay it separately  - can pre-set as a whole.</a:t>
            </a:r>
          </a:p>
          <a:p>
            <a:r>
              <a:rPr lang="en-US" dirty="0"/>
              <a:t>Do you always show the options or not?  Do you do it case by case?</a:t>
            </a:r>
          </a:p>
          <a:p>
            <a:endParaRPr lang="en-US" dirty="0"/>
          </a:p>
          <a:p>
            <a:r>
              <a:rPr lang="en-US" dirty="0"/>
              <a:t>Can export to accounting.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1D851-2846-F9F0-5BE2-C9633BFA4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2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7B17-5B49-96CD-53B5-44B2DD9E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CEF89-AEBA-6CAC-9D8E-5CD59756B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AD4CD-77FD-11E2-F55D-BA5861B93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5BDCA-E2F0-7936-4FBE-93564679D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CAC6-8DD1-43EC-3B50-22BE76FE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69689-D612-20C7-3F77-10F24E32A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660FD-7D3D-C9F3-1A78-272D4E212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export vouchers - controlling the config and output in various batches.</a:t>
            </a:r>
          </a:p>
          <a:p>
            <a:r>
              <a:rPr lang="en-US" dirty="0"/>
              <a:t>Must be triggered manually right now.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5A1AB-1FBD-9F30-1C00-11C241FFD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08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27E4-980B-4591-B82F-4A92212F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8D0F5-B71B-5894-B74F-411F5FF27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33AAA-648E-9192-D219-464BE3074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affiliate prefix with vouchers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978D2-31A1-3FE0-1556-9FCCC27E3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69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E4876-6FB8-E8A2-1B7A-3DB9E0804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810D7-9C3E-7917-E3DF-615F11DF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6D873-6406-8266-BEBD-F7762E10E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APPS &gt; ORDERS</a:t>
            </a:r>
          </a:p>
          <a:p>
            <a:endParaRPr lang="en-US" dirty="0"/>
          </a:p>
          <a:p>
            <a:r>
              <a:rPr lang="en-US" dirty="0"/>
              <a:t>Search and Filter options</a:t>
            </a:r>
          </a:p>
          <a:p>
            <a:r>
              <a:rPr lang="en-US" dirty="0"/>
              <a:t>I can find Orders, PO Lines, Related Invoices – I can always click more to see much more information about that part of the transaction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9E00D-35DE-5924-1F4D-E12A9E3FA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36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290D-6C11-5DCC-CC88-C4C33EAB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C0811-30D4-2CED-E855-45A6CC37D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B5D83-7239-B3DD-0878-2E8A837AD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APPS &gt; ORDERS &gt; ORDER LINES</a:t>
            </a:r>
          </a:p>
          <a:p>
            <a:endParaRPr lang="en-US" dirty="0"/>
          </a:p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30ECF-CC4D-2724-DB9C-59D3FD469E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6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A752-93BE-9161-2313-D4197499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AE464-2DD1-76C1-A413-35AAF06EE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165CB-B314-CF55-4586-D350D533F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RECEIVING WORKFLOW – Synchronized vs Individual (Serial)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727A2-8DD6-0E0E-BAA1-95EB8129B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97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D20E7-57A0-4A14-770C-0C3E9B2C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DB311-4A5A-CED7-8CFF-05121C665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2EED2-D139-962F-4400-65BC0E798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VENDOR – Ref Number that can be assigned w/this vendor.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0F3BA-4F31-CCEF-C410-B2C85BF7A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14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A7460-9CEC-EC19-FBA1-2E87D2C6C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B7FBE-D762-EE9A-3B01-E367B2749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8595A-979F-7DCD-B64E-6F8C622B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COST DETAILS – Amount, Discounts, and more.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77AC2-04FA-05A0-702F-3F6FA4942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0BE1E-D260-BDB1-DF6A-6CAE3D0F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FA3EB-4891-B040-91E0-57DB8A69E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5F07E-0C1B-933D-0008-24D0A68A2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FUND DISTRIBUTION – All on one or split out.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C5D9-3F51-7E72-8027-4881D5593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85995-5B42-B063-E04B-604CE861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9B3E8-1A9C-BA92-C2FB-26F333135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77A52-E759-910A-680B-88F03F073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LOCATION affiliated with the order (template)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C31-ED8F-FA7D-04FB-4C3094A34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24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45F59-014D-F151-8013-D4DEA3E3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C0CC7-6E9A-5634-1F59-CB1C65926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3FD63-65BD-1E75-A889-BEF77F323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 </a:t>
            </a:r>
            <a:r>
              <a:rPr lang="en-US" b="1" dirty="0"/>
              <a:t>”Can Music Make You Sick?”</a:t>
            </a:r>
          </a:p>
          <a:p>
            <a:r>
              <a:rPr lang="en-US" dirty="0"/>
              <a:t>Or look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======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Please note the PO Line </a:t>
            </a:r>
            <a:r>
              <a:rPr lang="en-US" b="1" dirty="0">
                <a:solidFill>
                  <a:srgbClr val="FF0000"/>
                </a:solidFill>
              </a:rPr>
              <a:t>PHYSICAL RESOURCES details – vendor, info and what kind of records will be created.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9504D-BDF8-A2C9-CD1F-D2DB530D2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5F80-3C53-94A6-BB1D-763003FE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EADB0-142F-E837-FF6C-748D1338A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67BF7-5403-1F06-A596-D8E10BF5A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3660-41FD-0B68-9D36-5A45507E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8E19-F6BC-DF36-035F-07F06593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6D0AA-F90F-47AE-44AB-E9F79E5EF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17880-0342-2F2B-0F8C-A9BFE6B21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Now, let’s create an ORDER.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ORDERS &gt; ACTIONS &gt; NEW &gt; Template - see fields.</a:t>
            </a:r>
          </a:p>
          <a:p>
            <a:r>
              <a:rPr lang="en-US" b="0" dirty="0">
                <a:solidFill>
                  <a:srgbClr val="FF0000"/>
                </a:solidFill>
              </a:rPr>
              <a:t>Show different ORDER TYPES – subscriptions, </a:t>
            </a:r>
            <a:r>
              <a:rPr lang="en-US" b="0" dirty="0" err="1">
                <a:solidFill>
                  <a:srgbClr val="FF0000"/>
                </a:solidFill>
              </a:rPr>
              <a:t>etc</a:t>
            </a:r>
            <a:r>
              <a:rPr lang="en-US" b="0" dirty="0">
                <a:solidFill>
                  <a:srgbClr val="FF0000"/>
                </a:solidFill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</a:rPr>
              <a:t>ONE  - TIME ORDER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Once you have the new ORDER you need to link a new PO Line Item to it.</a:t>
            </a:r>
          </a:p>
          <a:p>
            <a:r>
              <a:rPr lang="en-US" b="0" dirty="0">
                <a:solidFill>
                  <a:srgbClr val="FF0000"/>
                </a:solidFill>
              </a:rPr>
              <a:t>You can link to something already in your collection OR you can key in a brief, new record (or you can go to INVENTORY and Import a record w/a LCCN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EXISTING TITLE - 2020719320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riots, food rights and the politics of provisions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IMPORT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2025938854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Pope Leo XIV : the first American Pope / Grace Hansen.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lccn.loc.gov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/2025938854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IMPORT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2020037594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things Arabia : Arabian identity and material culture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www.loc.gov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/item/2020037594/</a:t>
            </a:r>
          </a:p>
          <a:p>
            <a:br>
              <a:rPr lang="en-US" dirty="0"/>
            </a:br>
            <a:endParaRPr lang="en-US" b="0" dirty="0">
              <a:solidFill>
                <a:srgbClr val="FF0000"/>
              </a:solidFill>
            </a:endParaRPr>
          </a:p>
          <a:p>
            <a:endParaRPr lang="en-US" b="0" dirty="0">
              <a:solidFill>
                <a:srgbClr val="FF0000"/>
              </a:solidFill>
            </a:endParaRPr>
          </a:p>
          <a:p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7C06-8EEA-88D1-86B1-E79CDB775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0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C933-7EEF-6BE3-DADB-F362C828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71FD7-6168-93A9-6452-062DF8E74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4463B-2FBE-9A86-C301-54A6EAE90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create an ORDER.</a:t>
            </a:r>
          </a:p>
          <a:p>
            <a:endParaRPr lang="en-US" dirty="0"/>
          </a:p>
          <a:p>
            <a:r>
              <a:rPr lang="en-US" dirty="0"/>
              <a:t>FOR SOMETHING THAT ISN’T IN THE CATALOG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ORDERS &gt; ACTIONS &gt; NEW &gt; Template - see fields.</a:t>
            </a:r>
          </a:p>
          <a:p>
            <a:r>
              <a:rPr lang="en-US" b="0" dirty="0">
                <a:solidFill>
                  <a:srgbClr val="FF0000"/>
                </a:solidFill>
              </a:rPr>
              <a:t>Show different ORDER TYPES – subscriptions, </a:t>
            </a:r>
            <a:r>
              <a:rPr lang="en-US" b="0" dirty="0" err="1">
                <a:solidFill>
                  <a:srgbClr val="FF0000"/>
                </a:solidFill>
              </a:rPr>
              <a:t>etc</a:t>
            </a:r>
            <a:r>
              <a:rPr lang="en-US" b="0" dirty="0">
                <a:solidFill>
                  <a:srgbClr val="FF0000"/>
                </a:solidFill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</a:rPr>
              <a:t>ONE  - TIME ORDER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08B40-E5F6-8C55-613E-0A13182A3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6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8FBB-64C2-BF8D-FC93-A97B9423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262FE-3B8A-2211-05A1-32A2F75F4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41561-F952-842E-CB2D-1D3E752E4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SEARCH / INSTANCE / KEYWORD</a:t>
            </a:r>
          </a:p>
          <a:p>
            <a:endParaRPr lang="en-US" dirty="0"/>
          </a:p>
          <a:p>
            <a:r>
              <a:rPr lang="en-US" dirty="0"/>
              <a:t>If not there, </a:t>
            </a:r>
            <a:r>
              <a:rPr lang="en-US" b="1" dirty="0"/>
              <a:t>ACTIONS / IMPORT / LCCN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1B9C0-59A4-E193-0966-1C795B011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79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F7A0-D3E2-7488-D2AA-C2AA50A2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899A1-3609-89F1-9905-90E77378E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58670-3F91-D0E2-5191-431457D0B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 TO INVENTORY</a:t>
            </a:r>
          </a:p>
          <a:p>
            <a:endParaRPr lang="en-US" b="1" dirty="0"/>
          </a:p>
          <a:p>
            <a:r>
              <a:rPr lang="en-US" b="1" dirty="0"/>
              <a:t>SEARCH / INSTANCE / KEYWORD</a:t>
            </a:r>
          </a:p>
          <a:p>
            <a:endParaRPr lang="en-US" dirty="0"/>
          </a:p>
          <a:p>
            <a:r>
              <a:rPr lang="en-US" dirty="0"/>
              <a:t>If not there, </a:t>
            </a:r>
            <a:r>
              <a:rPr lang="en-US" b="1" dirty="0"/>
              <a:t>ACTIONS / IMPORT / LCCN </a:t>
            </a:r>
          </a:p>
          <a:p>
            <a:endParaRPr lang="en-US" b="1" dirty="0"/>
          </a:p>
          <a:p>
            <a:r>
              <a:rPr lang="en-US" b="1" dirty="0"/>
              <a:t>Record created in the system.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02494-8EEB-6D47-36EB-22403CC50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9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D923-641D-C10C-1C96-BEF9DC9C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C57BF-7C83-7ACD-88D0-5FFF71192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9049A-041B-7F4D-B4EF-DE8BAAAFC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SWITCH BACK TO ORDERS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Scroll back UP and do the TITLE LOOK UP.</a:t>
            </a:r>
          </a:p>
          <a:p>
            <a:endParaRPr lang="en-US" dirty="0"/>
          </a:p>
          <a:p>
            <a:r>
              <a:rPr lang="en-US" dirty="0"/>
              <a:t>See FIELDS.  FIELDS WILL TELL YOU WHAT IS MANDATORY.</a:t>
            </a:r>
          </a:p>
          <a:p>
            <a:endParaRPr lang="en-US" dirty="0"/>
          </a:p>
          <a:p>
            <a:r>
              <a:rPr lang="en-US" dirty="0"/>
              <a:t>Get to the end – </a:t>
            </a:r>
            <a:r>
              <a:rPr lang="en-US" b="1" dirty="0"/>
              <a:t>SAVE &amp; CLOSE </a:t>
            </a:r>
            <a:r>
              <a:rPr lang="en-US" dirty="0"/>
              <a:t>or </a:t>
            </a:r>
            <a:r>
              <a:rPr lang="en-US" b="1" dirty="0"/>
              <a:t>SAVE &amp; OPEN ORDER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F2649-3530-4477-871C-63A76A957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6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31B5-8980-A796-B21A-32C1C232F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A8448-6413-2E97-B371-325742AC3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15ADF-6861-9640-96F8-FAA76B26A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ORDER IS AWAITING RECEIPT / AWAITING PAYMENT</a:t>
            </a:r>
          </a:p>
          <a:p>
            <a:r>
              <a:rPr lang="en-US" b="1" dirty="0"/>
              <a:t>See RECEIVING WORKFLOW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27522-043E-8091-1862-E32C1F7E4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9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E855-4B68-B94B-7963-5EC5A032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799C6-91BA-9044-9ACF-321BA6E37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1B0E4-2203-A92D-481D-95DED7F05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here – go right to </a:t>
            </a:r>
            <a:r>
              <a:rPr lang="en-US" b="1" dirty="0"/>
              <a:t>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A7023-CFBC-EB86-FD5F-63B6868A7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5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34A00-4E57-E797-0789-8944D9F8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CAAF2-D6D9-7592-BF51-C257EA69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3EFBB-9C2A-4E28-AD5F-1439FB6ED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here – go right to </a:t>
            </a:r>
            <a:r>
              <a:rPr lang="en-US" b="1" dirty="0"/>
              <a:t>RECEIVE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32E3-37B9-7339-84E4-33AEB9344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72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199E1-58F2-3EE4-FEFD-8C253D21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56F37-E58B-60A0-577C-939BA502F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252DF-F0FF-2C18-9AAD-0288E13DB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here – go right to </a:t>
            </a:r>
            <a:r>
              <a:rPr lang="en-US" b="1" dirty="0"/>
              <a:t>RECEIVE</a:t>
            </a:r>
          </a:p>
          <a:p>
            <a:endParaRPr lang="en-US" b="1" dirty="0"/>
          </a:p>
          <a:p>
            <a:r>
              <a:rPr lang="en-US" b="1" dirty="0"/>
              <a:t>Fill in fields.</a:t>
            </a:r>
          </a:p>
          <a:p>
            <a:endParaRPr lang="en-US" b="1" dirty="0"/>
          </a:p>
          <a:p>
            <a:r>
              <a:rPr lang="en-US" b="1" dirty="0"/>
              <a:t>Once you do that – you go back and see  it is FULL RECEIVED.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EA5B-4F79-493A-934B-72E127C88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6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D684-0646-FE4D-64BE-F17E38E51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C6F72-E36A-FBC8-0C1C-8200810C6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68335-CD98-5D66-5555-E47160B77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here – go right to </a:t>
            </a:r>
            <a:r>
              <a:rPr lang="en-US" b="1" dirty="0"/>
              <a:t>RECEIVE</a:t>
            </a:r>
          </a:p>
          <a:p>
            <a:endParaRPr lang="en-US" b="1" dirty="0"/>
          </a:p>
          <a:p>
            <a:r>
              <a:rPr lang="en-US" b="1" dirty="0"/>
              <a:t>Fill in fields.</a:t>
            </a:r>
          </a:p>
          <a:p>
            <a:endParaRPr lang="en-US" b="1" dirty="0"/>
          </a:p>
          <a:p>
            <a:r>
              <a:rPr lang="en-US" b="1" dirty="0"/>
              <a:t>Once you do that – you go back and see  it is FULL RECEIVED.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C51E1-A1C7-19B3-6C1D-0F79DBEDA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2BB8-AD4B-D31B-FD39-034E8F27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3FF2D-0865-22AE-210B-5A7472388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4210F-DE79-998E-099F-D20AAB7B3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latin typeface="Helvetica" pitchFamily="2" charset="0"/>
              </a:rPr>
              <a:t>ECS – ENHANCED CONSORTIAL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115D-42F3-94BE-C11B-482354264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8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CB69-090D-3DA4-C276-B08A7DFF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72D09-D7A3-CED1-E2BF-5468CC217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BABD5-8005-088C-2DBF-D0B99D894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See FUNDS,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81C17-D7C5-EF06-E4D0-9E4EFE3B3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30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52D0-3514-23E8-9669-4B7ADC9C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91DB3-16CB-26CD-EB8F-0183B2379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D0E40-6130-86E9-A042-317B71EAE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/>
              <a:t>/wiki/spaces/REL/pages/399081833/Sunflower+R1+2025+Notes+on+functionality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8609-61ED-90E7-3289-49A553A9F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20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AABA6-B618-9830-9E92-42EAF305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557AB-DC12-DBF4-7DDD-D94ABCB54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3E93F-ACCC-2F42-DC6E-E871AD4F5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4011-8ABB-9F9A-CE80-707109036E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25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C9FF6-E303-EB53-AC87-CAD0330F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0A1A6-DE97-A9A4-2FA8-0181EC3D6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590EB-83AC-75D0-F6CD-A5C1CF456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3DC6-015F-AA4C-382C-8A5839020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737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AAA6-B89F-7A31-16E2-9E7138D47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1DFF8-DB44-86C6-DEA6-342C9A699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31845-8296-2741-2538-BB7775BBB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2C1E-4AC4-130A-AFBC-1BEE9A947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8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D0D1-76B1-B9E7-E6FC-AC31D59F5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8CBCB-0856-A34A-0F12-33EA1B2F8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92865-B87F-8AA0-E0C3-26804D2E2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98E8-0F2C-4A7E-453C-CF89BA48A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82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F8EA8-F74A-7D72-5CCD-E83B579A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03AD1-97EA-2278-9EBD-0FC59E837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96921-896C-55BB-C989-80EB4EBF5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BD4C6-6415-6BA1-DDBA-4BAE3AAFE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41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114A-DEEC-95F5-9548-750E6201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21B94-A620-4688-514D-CA90C5F55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37176-64C8-E97F-13F2-6495C4ECA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https://folio-</a:t>
            </a:r>
            <a:r>
              <a:rPr lang="en-US" dirty="0" err="1"/>
              <a:t>org.atlassian.net</a:t>
            </a:r>
            <a:r>
              <a:rPr lang="en-US" dirty="0"/>
              <a:t>/wiki/spaces/REL/pages/399081833/Sunflower+R1+2025+Notes+on+functionality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43E3E-65C5-0093-2D19-AE0F560CC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765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14BB-F5B7-8931-7BE3-25EDCF1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91D3D-4660-D6E8-FDA9-724408279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67EDD-5A4F-B8C8-79C5-BCB1CB3E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struggle, learn!</a:t>
            </a:r>
          </a:p>
          <a:p>
            <a:r>
              <a:rPr lang="en-US" dirty="0"/>
              <a:t>EBSCO Connect - better format now.</a:t>
            </a:r>
          </a:p>
          <a:p>
            <a:r>
              <a:rPr lang="en-US" dirty="0"/>
              <a:t>Search and browse videos.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B68DF-D55E-E8AF-FDAA-329C44333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05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13BCB-9510-427D-7260-8C9A6331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5ED1A-170D-1049-469C-2605D6512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FAB31-8B6A-FBF6-90DD-9E630D47C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EFEBC-C4A6-9C6A-EABA-1CB01695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9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9DB6-78ED-18F6-75DD-A7F7AB84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682F6-0B38-4018-E489-F2E2CAF7A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80E31-2B02-B77E-EEE5-518588D1A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 lot of background and settings that must be setup.  </a:t>
            </a:r>
          </a:p>
          <a:p>
            <a:r>
              <a:rPr lang="en-US" dirty="0">
                <a:latin typeface="Helvetica" pitchFamily="2" charset="0"/>
              </a:rPr>
              <a:t>This is kind of obvious really – things like your setup, your vendors, funds, FY, and more.</a:t>
            </a:r>
          </a:p>
          <a:p>
            <a:r>
              <a:rPr lang="en-US" dirty="0">
                <a:latin typeface="Helvetica" pitchFamily="2" charset="0"/>
              </a:rPr>
              <a:t>You need to have that established before you can jump on into Ordering things.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3 main areas we will go over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i="1" dirty="0">
                <a:latin typeface="Helvetica" pitchFamily="2" charset="0"/>
              </a:rPr>
              <a:t>GENERAL:</a:t>
            </a:r>
          </a:p>
          <a:p>
            <a:endParaRPr lang="en-US" b="1" dirty="0">
              <a:latin typeface="Helvetica" pitchFamily="2" charset="0"/>
            </a:endParaRPr>
          </a:p>
          <a:p>
            <a:r>
              <a:rPr lang="en-US" b="1" i="1" dirty="0">
                <a:latin typeface="Helvetica" pitchFamily="2" charset="0"/>
              </a:rPr>
              <a:t>PO NUMBER:</a:t>
            </a:r>
          </a:p>
          <a:p>
            <a:endParaRPr lang="en-US" b="1" i="0" dirty="0">
              <a:latin typeface="Helvetica" pitchFamily="2" charset="0"/>
            </a:endParaRPr>
          </a:p>
          <a:p>
            <a:r>
              <a:rPr lang="en-US" b="1" i="1" dirty="0">
                <a:latin typeface="Helvetica" pitchFamily="2" charset="0"/>
              </a:rPr>
              <a:t>INVENTORY INTERACTIONS: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2EE4-E79E-53CC-C804-E859A173D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6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8DE5-8293-514C-EEDE-70B28161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5C704-F260-2A45-6981-F7CC7C539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6B11C-7526-6F38-5730-F68BFD000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Navigate over to APPS &gt; SETTINGS &gt; ORDERS</a:t>
            </a:r>
          </a:p>
          <a:p>
            <a:endParaRPr lang="en-US" dirty="0"/>
          </a:p>
          <a:p>
            <a:r>
              <a:rPr lang="en-US" dirty="0"/>
              <a:t>Top to bottom – APPROVALS (yes)</a:t>
            </a:r>
          </a:p>
          <a:p>
            <a:r>
              <a:rPr lang="en-US" dirty="0"/>
              <a:t>This is something you do if you want a separate setup before things can be sent off.  Typical in larger libraries.</a:t>
            </a:r>
          </a:p>
          <a:p>
            <a:endParaRPr lang="en-US" dirty="0"/>
          </a:p>
          <a:p>
            <a:r>
              <a:rPr lang="en-US" dirty="0"/>
              <a:t>CLOSING PURCHASE ORDER REASONS – some are hard coded, but some can be added with the NEW button.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AD41D-15E0-E674-198A-74DB62C68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9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141D-681C-774E-A7BB-249048EA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FEBC3-4099-BE91-0058-8A84CEEFE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13074-0BD1-855A-691D-8FD1A3D2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Navigate over to APPS &gt; SETTINGS &gt; ORDERS - </a:t>
            </a:r>
            <a:r>
              <a:rPr lang="en-US" dirty="0">
                <a:latin typeface="Helvetica" pitchFamily="2" charset="0"/>
              </a:rPr>
              <a:t>show </a:t>
            </a:r>
            <a:r>
              <a:rPr lang="en-US" b="1" dirty="0">
                <a:latin typeface="Helvetica" pitchFamily="2" charset="0"/>
              </a:rPr>
              <a:t>FIRM (1X) ORDER </a:t>
            </a:r>
            <a:r>
              <a:rPr lang="en-US" dirty="0">
                <a:latin typeface="Helvetica" pitchFamily="2" charset="0"/>
              </a:rPr>
              <a:t>and describe.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ORDER TEMPLATES </a:t>
            </a:r>
            <a:r>
              <a:rPr lang="en-US" dirty="0"/>
              <a:t>– streamline workflow and defaults.</a:t>
            </a:r>
          </a:p>
          <a:p>
            <a:r>
              <a:rPr lang="en-US" dirty="0"/>
              <a:t>Create using NEW</a:t>
            </a:r>
          </a:p>
          <a:p>
            <a:endParaRPr lang="en-US" dirty="0"/>
          </a:p>
          <a:p>
            <a:r>
              <a:rPr lang="en-US" dirty="0"/>
              <a:t>HIDE ALL ELIGIBLE FIELDS will mask all non-mandatory fields, can selectively show some fields by unselecting the EYEBALL cross/out slashed eyeball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310FE-4DC3-6660-F258-E7C6EF33D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0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3EDA-C97B-703D-45E3-3E68FA168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B8C45-C0A6-1780-643B-6E106320A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7D593-548C-9971-7207-F2D5B5D20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Navigate over to APPS &gt; SETTINGS &gt; ORDERS</a:t>
            </a:r>
          </a:p>
          <a:p>
            <a:endParaRPr lang="en-US" dirty="0"/>
          </a:p>
          <a:p>
            <a:r>
              <a:rPr lang="en-US" dirty="0"/>
              <a:t>ORDER TEMPLATES – streamline workflow and defaults.</a:t>
            </a:r>
          </a:p>
          <a:p>
            <a:endParaRPr lang="en-US" dirty="0"/>
          </a:p>
          <a:p>
            <a:r>
              <a:rPr lang="en-US" dirty="0"/>
              <a:t>Can customize template for types of orders / vendors you use, etc.  Predictable, common values in question.</a:t>
            </a:r>
          </a:p>
          <a:p>
            <a:endParaRPr lang="en-US" dirty="0"/>
          </a:p>
          <a:p>
            <a:r>
              <a:rPr lang="en-US" dirty="0"/>
              <a:t>Can edit / duplicate / delete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763B0-D2E8-CC2B-F429-C877448BE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8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88E1-51A1-D5F4-D6DF-3157CA06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FEDE7-4C27-5695-A99E-8BECCD098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4420D-D938-D3BD-000D-BA76E3259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set a limit – I reduced mine to 10.</a:t>
            </a:r>
          </a:p>
          <a:p>
            <a:endParaRPr lang="en-US" dirty="0"/>
          </a:p>
          <a:p>
            <a:r>
              <a:rPr lang="en-US" dirty="0"/>
              <a:t>Configuring the upper limit on how many items can be on a single PO.  PO is the “master record” here.</a:t>
            </a:r>
          </a:p>
          <a:p>
            <a:endParaRPr lang="en-US" dirty="0"/>
          </a:p>
          <a:p>
            <a:r>
              <a:rPr lang="en-US" dirty="0"/>
              <a:t>Limit is from 1-999.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9085-EE31-5B6D-D6A1-1D03FE2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iki.mobiusconsortium.org/" TargetMode="External"/><Relationship Id="rId4" Type="http://schemas.openxmlformats.org/officeDocument/2006/relationships/hyperlink" Target="mailto:steve@mobiusconsortium.or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onnect.ebsco.com/s/share-video-authenticated?vtui__mediaId=a1hUT000000J77RYAS" TargetMode="External"/><Relationship Id="rId7" Type="http://schemas.openxmlformats.org/officeDocument/2006/relationships/hyperlink" Target="https://wiki.mobiusconsortium.org/w/index.php?title=Training_by_MOBIUS&amp;amp;book=Book:FOLIO%20WIKI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mobiusconsortium.org/w/index.php?title=7_FOLIO_Training&amp;amp;book=Book:FOLIO%20WIKI" TargetMode="External"/><Relationship Id="rId5" Type="http://schemas.openxmlformats.org/officeDocument/2006/relationships/hyperlink" Target="https://wiki.mobiusconsortium.org/w/index.php?title=Serials_(app)&amp;amp;book=Book:FOLIO%20WIKI" TargetMode="External"/><Relationship Id="rId4" Type="http://schemas.openxmlformats.org/officeDocument/2006/relationships/hyperlink" Target="https://connect.ebsco.com/s/share-video-authenticated?vtui__mediaId=a1hUT000000JkjtYAC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72717-3351-86C4-3BED-F1E268CC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FCBFA78-C1CB-7CA8-A50D-864645471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1" y="1353787"/>
            <a:ext cx="8621149" cy="25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FF62-E339-A573-ECC9-EA7199D5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84E9-AE15-1069-58EE-5C40630F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A42B-360B-5B18-443B-85FD4AFB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51EEF-C8F5-FD7E-3DC5-2AC9F455A2C5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68BA264-4C3D-1A76-36EA-B447C0111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6B3855-625F-5144-3A6E-E4264347606D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5B7D11-C8B0-5163-2160-2C6782140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319710"/>
            <a:ext cx="7772400" cy="16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44CA-7F14-B12D-C139-78877352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3662-DCC7-D227-0973-A4D97974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BCFA2-9B39-5F84-0B1E-74A12616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EAAAE-EC8C-BE6E-92F3-D1681422181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CC73836-7C4F-BD66-2F0D-CB25352B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D16E44-A88A-46EB-5A86-4584999D511F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A97BA5-6747-3A6F-A0AC-69B203525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" y="2176354"/>
            <a:ext cx="5197414" cy="43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A997-9B41-6143-4E3E-BBD92797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B313-22BA-C90F-4C08-D87F9191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387E8-E816-1E9F-2C38-607E3095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14BF0-0750-B90E-A2E3-1944155DD0A5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E2802E6-1145-B8CE-7DDA-438E64618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BE29F5-C1ED-B72D-4E20-CEF9FBD68792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close-up of a text field&#10;&#10;AI-generated content may be incorrect.">
            <a:extLst>
              <a:ext uri="{FF2B5EF4-FFF2-40B4-BE49-F238E27FC236}">
                <a16:creationId xmlns:a16="http://schemas.microsoft.com/office/drawing/2014/main" id="{9E09799E-1A6E-B6F3-03A0-A1B52F2F5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8" y="2584200"/>
            <a:ext cx="5278669" cy="21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1F36-4896-584E-26EE-98A79DB29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AC18-684D-CD88-E359-753D8EC3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3F7C-C389-92B0-24EB-1E36D42F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38B57-1854-1BBF-915A-7B296C39013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FFD094E-B11A-711A-2CC1-B2416B15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86B6B1-DAE7-99AD-F3B0-2A129AA67696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9E188388-55B8-5EAD-6CD6-CBF12A698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307362"/>
            <a:ext cx="7213600" cy="1219200"/>
          </a:xfrm>
          <a:prstGeom prst="rect">
            <a:avLst/>
          </a:prstGeom>
        </p:spPr>
      </p:pic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8C545919-E19F-E86F-CFDC-817969759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3681399"/>
            <a:ext cx="7772400" cy="1424011"/>
          </a:xfrm>
          <a:prstGeom prst="rect">
            <a:avLst/>
          </a:prstGeom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B2B843E7-A0F2-F782-BF23-647F7438A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5" y="5105410"/>
            <a:ext cx="7772400" cy="13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1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2D38D-CAED-3691-7F77-60ADD27F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CC6D-3DA7-58C9-9F94-759B5AA1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7BE6-EE17-9D16-C6D9-53D30D2E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6E5AF-B955-D9D8-3A11-FE2821B5FE73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3DBB604-59A6-29E7-3096-83E2F4366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8CB988-52DB-8DBC-5E02-D4D6D6328D8C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08E93E-60F6-A685-212E-11C85644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" y="2266183"/>
            <a:ext cx="9171447" cy="15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5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45CC-E1F1-F368-EAAD-3A0747D0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3815-D518-DAC7-2C15-193BC263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854D-156C-88DA-7AF3-CF57E500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196A3-AA90-7C4B-2004-0A18ABF90566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6F4E6F0-C226-3525-0321-38904A5D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7C6111-3141-57C5-3C9C-03688261EC3A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inventory&#10;&#10;AI-generated content may be incorrect.">
            <a:extLst>
              <a:ext uri="{FF2B5EF4-FFF2-40B4-BE49-F238E27FC236}">
                <a16:creationId xmlns:a16="http://schemas.microsoft.com/office/drawing/2014/main" id="{DA80F838-3D2D-829E-8ABA-5C32FE19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334162"/>
            <a:ext cx="7772400" cy="28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CB711-7E7D-B421-1D00-A5A9D7F5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DD90-5859-C88C-6D70-114735FF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9713-CAC4-B57D-8776-5561628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65531-B8A8-C9E1-1C2D-2B33C1A9F6B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B1E5A12-A343-CAC0-8C5A-030672F5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7CB1F3-72E4-4E29-4AC4-729A9CDF9580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1" name="Picture 10" descr="A white screen with black text&#10;&#10;AI-generated content may be incorrect.">
            <a:extLst>
              <a:ext uri="{FF2B5EF4-FFF2-40B4-BE49-F238E27FC236}">
                <a16:creationId xmlns:a16="http://schemas.microsoft.com/office/drawing/2014/main" id="{6A04D2C5-3141-5CAC-04FF-76905019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3543595"/>
            <a:ext cx="6070600" cy="2781300"/>
          </a:xfrm>
          <a:prstGeom prst="rect">
            <a:avLst/>
          </a:prstGeom>
        </p:spPr>
      </p:pic>
      <p:pic>
        <p:nvPicPr>
          <p:cNvPr id="9" name="Picture 8" descr="A blue and white line&#10;&#10;AI-generated content may be incorrect.">
            <a:extLst>
              <a:ext uri="{FF2B5EF4-FFF2-40B4-BE49-F238E27FC236}">
                <a16:creationId xmlns:a16="http://schemas.microsoft.com/office/drawing/2014/main" id="{CF296CA5-2CC5-6F05-0360-222A26304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235574"/>
            <a:ext cx="7416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9E74-13F4-63A6-01C1-B92000B8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D933-B0A6-54EE-EA57-F92C65A7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A3AF-BDC1-6362-ACDE-4FB073AF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BA8ED-5EBB-1759-ADF9-0776A08BE80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B39C4F8-E6E7-7236-A801-8A6FE7D33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3E6741-F22F-AE1A-B9DF-E4A5564F4B90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white rectangular object with a white stripe&#10;&#10;AI-generated content may be incorrect.">
            <a:extLst>
              <a:ext uri="{FF2B5EF4-FFF2-40B4-BE49-F238E27FC236}">
                <a16:creationId xmlns:a16="http://schemas.microsoft.com/office/drawing/2014/main" id="{803F675A-82E3-1789-10D0-013748DDE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186712"/>
            <a:ext cx="7404100" cy="1460500"/>
          </a:xfrm>
          <a:prstGeom prst="rect">
            <a:avLst/>
          </a:prstGeom>
        </p:spPr>
      </p:pic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4809B3D1-24E8-DC36-A895-4129DF36B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2136147"/>
            <a:ext cx="3427516" cy="44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032D8-4CB5-6370-67C9-C207C762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6297-7A19-C0D6-EF29-2CEB292B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Another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DB17-79DC-7CAE-089C-8BEDF8DB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Data Import &gt; Field Mapping Profiles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BC220-EC63-A8B2-52AD-012B89C2349E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0CF8081-6A24-0F77-ED4B-3FDF27185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C272F-1D4D-8B8F-D581-A12E48810707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47496B-51CD-537A-9C04-BFD216479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00" y="2486657"/>
            <a:ext cx="6307206" cy="41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52ED-021F-47BC-CBBC-F9C7FC665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1DB4-9D38-C7EF-C801-2FB68423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72F2-9125-7B82-206F-716EC557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Invoices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96563-ED6E-6C48-7980-0AB0D0B8424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AF16327-C77D-CCD9-E347-B1F50EC3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9CC5A-052C-BF86-4D2E-91D74C51744C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A17BE9E-C0F0-D656-C8A5-4CF316058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420361"/>
            <a:ext cx="6807200" cy="1397000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6900A3-2319-1F80-43AF-DE9DB7F94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5" y="3908484"/>
            <a:ext cx="7772400" cy="11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0968-C3B3-A348-E2AC-BBBFE2A4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937BC6F-10AD-97E8-EEC3-3650BF808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44BC8-58BC-B384-24FD-6CA00C5A3606}"/>
              </a:ext>
            </a:extLst>
          </p:cNvPr>
          <p:cNvSpPr txBox="1"/>
          <p:nvPr/>
        </p:nvSpPr>
        <p:spPr>
          <a:xfrm>
            <a:off x="384735" y="1884218"/>
            <a:ext cx="1024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FOLIO ACQUISITIONS  </a:t>
            </a:r>
          </a:p>
          <a:p>
            <a:r>
              <a:rPr lang="en-US" sz="3600" b="1" dirty="0">
                <a:latin typeface="Helvetica" pitchFamily="2" charset="0"/>
              </a:rPr>
              <a:t>(Order Up, Please)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A24C0-0FAC-77B2-803A-B0A6F87134BC}"/>
              </a:ext>
            </a:extLst>
          </p:cNvPr>
          <p:cNvSpPr txBox="1"/>
          <p:nvPr/>
        </p:nvSpPr>
        <p:spPr>
          <a:xfrm>
            <a:off x="9851224" y="613756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June 3, 2025</a:t>
            </a:r>
          </a:p>
        </p:txBody>
      </p:sp>
      <p:pic>
        <p:nvPicPr>
          <p:cNvPr id="1026" name="Picture 2" descr="Release Calendar | FOLIO">
            <a:extLst>
              <a:ext uri="{FF2B5EF4-FFF2-40B4-BE49-F238E27FC236}">
                <a16:creationId xmlns:a16="http://schemas.microsoft.com/office/drawing/2014/main" id="{13E5F086-153C-A730-4478-964E0966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5" y="3084547"/>
            <a:ext cx="3273102" cy="35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7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09660-E550-471E-1C3F-7B010BE5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0FC6-0AF8-D8CA-8168-2DA6E7CC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1517-64C3-A627-A35F-E2E61B8C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Invoices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5946B-98CE-4758-92C1-D026BE48A44D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03AC0700-FB9F-C112-3430-2D1433C4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FD73F-D4E9-629D-833F-D6AF657D6A0A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login screen&#10;&#10;AI-generated content may be incorrect.">
            <a:extLst>
              <a:ext uri="{FF2B5EF4-FFF2-40B4-BE49-F238E27FC236}">
                <a16:creationId xmlns:a16="http://schemas.microsoft.com/office/drawing/2014/main" id="{E2BEF2D2-10D8-97EE-7F51-D702CA725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9" y="2414050"/>
            <a:ext cx="7772400" cy="25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3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BD11-4BE6-B8B2-EFD2-667984AD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B9E7-007E-1236-5D89-6C1C1059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7141-1BB2-2EF9-C8A7-FFD2BE90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Invoices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A7072-4B82-CAF3-D811-47C190DF1A2C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EEADBD5-332A-58DD-D5BA-E86C2712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2C2C00-1241-1C45-5F6C-0E02B1F1335D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127FE6-1646-097F-00AA-1ABFFB5E4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8" y="2292037"/>
            <a:ext cx="6135812" cy="4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2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F005F-34C6-9149-21A9-32EF12AF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C577-661C-5DC5-F232-1655BBFF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203B-1E08-EA61-EDFF-349FB7AD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3BF7-5426-AEEC-B33F-2EE9759178A3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4E5F734-5EAD-FB56-3445-1B242AEA6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5145C5-F53A-87E2-25B3-CF5733809DCD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search box&#10;&#10;AI-generated content may be incorrect.">
            <a:extLst>
              <a:ext uri="{FF2B5EF4-FFF2-40B4-BE49-F238E27FC236}">
                <a16:creationId xmlns:a16="http://schemas.microsoft.com/office/drawing/2014/main" id="{A6714784-1E8F-64F1-90AA-E5E192141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0" y="1488212"/>
            <a:ext cx="5422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A81B8-84FF-8ED6-4693-066AAF423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9D69-84D2-A8CC-C5E4-46F92665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600-1F9F-5B6D-A066-4CBDA985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AAAA-152D-C332-1044-0147B61E4005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AB9BE3B-C572-E9BC-FDC3-68EE09AD8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3838C0-09F6-08E4-80EF-FF10667E63F5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ED3C3A-84F6-2601-4C87-DA6623CA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2" y="1656686"/>
            <a:ext cx="9924334" cy="40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7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431E-1674-B206-5E2D-CB83BD44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494D-40DF-8B90-8D88-B7B57EA3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9724-B210-0796-9135-766AD462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0FAE9-C65F-4D0A-623B-3D82D34E44F7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0D3E50B1-836A-41C0-7496-DBBF2E7D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1EEE2-FB98-38A5-43E7-63E6435060A9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C58D79D-7153-B802-9200-A2518B4CE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444532"/>
            <a:ext cx="7772400" cy="39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2B6F7-3734-B5E0-3012-C22A80B3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3012-2F08-34DB-9317-47EE4076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3A50-8D01-7248-6B7D-77D0C9EA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6CE9B-A63E-C685-3B32-D21F2EB79CAC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9183DD3-2C20-BEAC-A43E-6C2090B70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90DDDD-7775-353E-972B-204518BA1415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3EDDAA-86E7-F987-71A3-10C7B8433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2" y="1730826"/>
            <a:ext cx="9932565" cy="24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29AB9-6B04-8625-5A89-659823A20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0A1A-7C57-026A-A600-B5523A42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DCE71-B7DD-1D76-DD5B-9A079B3D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B9406-A21F-9B41-4E5C-6F4D309D8306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AF738C7-5832-3A65-3643-E9FADDCE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703A36-E02C-7271-3F99-EC9AE02183EE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close-up of a screen&#10;&#10;AI-generated content may be incorrect.">
            <a:extLst>
              <a:ext uri="{FF2B5EF4-FFF2-40B4-BE49-F238E27FC236}">
                <a16:creationId xmlns:a16="http://schemas.microsoft.com/office/drawing/2014/main" id="{F0CEF187-4413-7256-B2CD-961E732BF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804897"/>
            <a:ext cx="10002728" cy="1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6D170-2745-100B-7F18-9A15E4F3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CBBE-E80B-0793-B927-4EBA0BDC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F0D7-DDD1-B1B8-C5E1-19A0D088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03ED8-732A-09D8-57CC-A35FE9183E73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2746AA0B-85FA-9D9E-0022-B6AD2EFE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EE9EEA-33AC-671D-BED4-8A17E8C77FE6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A16BA3-0947-3F07-5256-8D4086FC7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" y="1986919"/>
            <a:ext cx="10620189" cy="14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1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F1099-0E84-7E86-ED67-7186A89E3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AE6A-2477-0429-D0E1-01C4F101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5E35-F7F2-BA6C-BE73-CC0A2770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A6590-66C1-3C6A-A107-C59B1A19C48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942D969-E2F8-7149-59B6-77B1594C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D59C8D-3460-9CF6-2A55-360527CCF22D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06428-675F-DCB2-18F3-5D4CF3321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" y="2322973"/>
            <a:ext cx="11586957" cy="13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C80FD-6998-A86F-EDDA-030AEA81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4C24-E8A0-C81A-218F-B265A6BB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5806-FE1C-FBCE-6545-9CDF878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73FDC-E800-52A9-60F6-623777AC598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4571413-674D-5EB3-35A2-33C95C917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5878AF-F8B3-E2C2-EA19-9B2449DAC152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C3D4153-53C8-5260-1AEA-BE11C4DDA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1" y="1557320"/>
            <a:ext cx="10128311" cy="18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2FAE-CC4A-9DA8-6B75-E0DD8A65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CA47549-B02A-E566-6EB1-8D7F79DE2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2D664-2380-3878-EB26-935933EDD80C}"/>
              </a:ext>
            </a:extLst>
          </p:cNvPr>
          <p:cNvSpPr txBox="1"/>
          <p:nvPr/>
        </p:nvSpPr>
        <p:spPr>
          <a:xfrm>
            <a:off x="384735" y="1925782"/>
            <a:ext cx="96321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Your Host: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Stephen Strohl, Associate Director, Member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  <a:hlinkClick r:id="rId4"/>
              </a:rPr>
              <a:t>steve@mobiusconsortium.org</a:t>
            </a: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Everything here is either on or will soon be “ON THE WIKI”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Go to: </a:t>
            </a:r>
            <a:r>
              <a:rPr lang="en-US" sz="2400" b="1" dirty="0">
                <a:latin typeface="Helvetica" pitchFamily="2" charset="0"/>
                <a:hlinkClick r:id="rId5"/>
              </a:rPr>
              <a:t>https://wiki.mobiusconsortium.org/</a:t>
            </a:r>
            <a:endParaRPr lang="en-US" sz="2400" b="1" dirty="0">
              <a:latin typeface="Helvetica" pitchFamily="2" charset="0"/>
            </a:endParaRPr>
          </a:p>
          <a:p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Select the FOLIO “Book” and go to ACQUISITIONS &amp; SERIALS</a:t>
            </a:r>
          </a:p>
        </p:txBody>
      </p:sp>
    </p:spTree>
    <p:extLst>
      <p:ext uri="{BB962C8B-B14F-4D97-AF65-F5344CB8AC3E}">
        <p14:creationId xmlns:p14="http://schemas.microsoft.com/office/powerpoint/2010/main" val="347344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4D4A-9443-A42A-D930-748F7BDF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8509-DDB7-BE4F-4D82-549FE70E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F3B7-40B6-161A-2EE7-AC7CAA52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06F09-5363-1DA7-0EFB-CB784ECE98E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5D193EF-F5C0-7E68-37F0-1BD758E4F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516D64-2AA2-DDD3-99E5-A251BD898CFF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8DDB3E-7DD3-0685-A3FD-ADE9D980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" y="1619609"/>
            <a:ext cx="10840003" cy="18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05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71AB-6A6A-D1C7-921E-67F9D5BC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9B5C-2C5F-12F6-0887-12D35EC6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97E7-73CD-CD68-22E5-D205A8F3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19CF9-BA6C-3EEA-4FC4-9F6AEB7AD70B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1CCD2AAC-65BB-FDF7-F351-3B1CD05EB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6995CC-ADA6-A03E-A7A4-E1DCD1699443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AEC70A-CAEE-AEEE-AF94-65A717D1E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444532"/>
            <a:ext cx="9903170" cy="44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3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8A2ED-0EB1-F339-D9C0-3C8851066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25A5-BAA8-CF85-5396-70ED32DF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7044-254E-5D6A-FA2D-503CB42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440B6-CA16-059E-9A59-4A29BEE8D8D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5896E8A-CCDB-D504-93B9-26FA9162C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AE2832-1B65-7640-7E37-170503148A9A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7870A-0D78-D8FA-EB11-83F195317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78573"/>
            <a:ext cx="10407306" cy="35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5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85E2-E534-CD56-FA42-57575933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C19F-7BAC-193E-492F-9898BCF1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4203F-1F0B-77E4-C47F-30030BD7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F99C-1F6F-CABA-D92C-24DEC716323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010A6B8-C5F0-5FFE-6C20-6B2EAD8AD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F6AE34-AA9B-8379-86F6-AACE304E1DB7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D97506-D285-EAB2-996E-47A34F1B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1" y="1516930"/>
            <a:ext cx="4054009" cy="50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2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B52BA-E1F9-B31D-A942-2B3C49AE6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7C6A-8C6A-3E1D-E595-CD9D38CD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1798-3509-15B2-D698-02D0C6E7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04A61-030E-36E3-7527-B5DB07F8A081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1D577164-9780-961F-FDAD-284BC5D3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43440-7AA0-4DA0-CF36-103AFC96D9D9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1DC926-DA04-CE75-0AC3-595D7AA26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9" y="1444532"/>
            <a:ext cx="4473462" cy="4947920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717AD0-1D42-F624-EAF6-3AFFBF0E0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98" y="1826234"/>
            <a:ext cx="7772400" cy="2550787"/>
          </a:xfrm>
          <a:prstGeom prst="rect">
            <a:avLst/>
          </a:prstGeom>
        </p:spPr>
      </p:pic>
      <p:pic>
        <p:nvPicPr>
          <p:cNvPr id="13" name="Picture 12" descr="A close and close text in blue and white&#10;&#10;AI-generated content may be incorrect.">
            <a:extLst>
              <a:ext uri="{FF2B5EF4-FFF2-40B4-BE49-F238E27FC236}">
                <a16:creationId xmlns:a16="http://schemas.microsoft.com/office/drawing/2014/main" id="{17FED7EA-CC24-4216-5861-F7B48F452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85" y="5748352"/>
            <a:ext cx="7772400" cy="9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2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7A70-8B56-FE96-4BA5-68F8F9D18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6E7C-4A67-1FB6-A9F3-A85C0B52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9519-8A97-A120-0835-9785AFDA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AFEED-2AEF-3558-F6EB-F8499F43B4FA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22288E20-97C2-3CEA-99C4-24525F9E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D7093C-C067-E5F7-6D02-8EF81F81C7F3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819632-8C8E-89C5-433C-34572D8B7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444532"/>
            <a:ext cx="7772400" cy="3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3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05C0F-F750-1EEF-E106-8CD576AF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9787-213D-56EF-DD0B-D8905CB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C7F3-CC03-35D3-5275-88CE900A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AF0FF-8EBF-B02B-50A1-639038E1C36F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0FD27A4-E099-B590-58C3-3E1AB9DC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DE4B2E-E809-6635-1F30-5150F807DFC5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CD9E54-D043-CCC9-CA15-A7F2AEEB2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" y="1695201"/>
            <a:ext cx="7772400" cy="32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9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4ADE-FF9F-2856-84BE-AA2BE082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654-C091-A7B4-2B27-F115471C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APPS&gt;RECEIVE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5C79-E76D-97E3-E050-0D8078BF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04C0F-06AC-07EB-36E2-A829319A3BE4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28556319-E1B3-6A75-5FBC-BCB05625F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A18CCE-C6B3-3207-A664-DF5521E33101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6901F3-7970-35DA-CF9E-6915EEB98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1656686"/>
            <a:ext cx="9448800" cy="44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8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A2F6-1C9C-3324-5EFE-0001C941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7943-A5C7-EB30-D05F-598C8377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APPS&gt;RECEIVE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FF04-A0B9-0D95-324F-EA6BA365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F32D9-CC14-BE42-AACE-1E4F2BFE9906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C0243C69-68A1-6823-8054-846422F01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8A2D51-D5B9-BCE3-B6BB-5D744FE34773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D8D633-C6F1-BC88-77B5-0B468FB4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928296"/>
            <a:ext cx="7772400" cy="1500704"/>
          </a:xfrm>
          <a:prstGeom prst="rect">
            <a:avLst/>
          </a:prstGeom>
        </p:spPr>
      </p:pic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DF725AD-3FAE-2B5A-0C81-0FD09D48E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4" y="3286294"/>
            <a:ext cx="6453184" cy="32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88337-6F8C-C3B7-FE4A-CC8E220D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3310-95F5-696F-9A22-FE4B4372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APPS&gt;RECEIVE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EAF6B-06CD-8BF7-BAA8-979CD90CD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1C42E-65BE-5D64-AF9C-8B121BFBABA9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15720F44-87E5-4BFD-A211-124CDB1FA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0EDBC7-9831-DF6E-0907-334E22ED108C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333B6F-49B1-FF30-1009-25E499B5A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928296"/>
            <a:ext cx="7772400" cy="15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3C152-0524-C77B-475D-BA056787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19F7D3-E65B-CB37-4E77-11534822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20C82-E393-F1B2-33D7-73EA5DE012E3}"/>
              </a:ext>
            </a:extLst>
          </p:cNvPr>
          <p:cNvSpPr txBox="1"/>
          <p:nvPr/>
        </p:nvSpPr>
        <p:spPr>
          <a:xfrm>
            <a:off x="384735" y="1884218"/>
            <a:ext cx="10241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We are moving to Ramsons next month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Enhancements will be coming (we’ll get to that)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Some workflows will improve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Sunflower will be coming by the end of 2025 (we believe)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08B08-BEE2-384D-313D-7B617BB63322}"/>
              </a:ext>
            </a:extLst>
          </p:cNvPr>
          <p:cNvSpPr txBox="1"/>
          <p:nvPr/>
        </p:nvSpPr>
        <p:spPr>
          <a:xfrm>
            <a:off x="9851224" y="613756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June 3, 2025</a:t>
            </a:r>
          </a:p>
        </p:txBody>
      </p:sp>
      <p:pic>
        <p:nvPicPr>
          <p:cNvPr id="2050" name="Picture 2" descr="Release Calendar | FOLIO">
            <a:extLst>
              <a:ext uri="{FF2B5EF4-FFF2-40B4-BE49-F238E27FC236}">
                <a16:creationId xmlns:a16="http://schemas.microsoft.com/office/drawing/2014/main" id="{BD1F39C1-1C18-84EE-A212-0FB76A75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85" y="1445751"/>
            <a:ext cx="2107202" cy="19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ease Calendar | FOLIO">
            <a:extLst>
              <a:ext uri="{FF2B5EF4-FFF2-40B4-BE49-F238E27FC236}">
                <a16:creationId xmlns:a16="http://schemas.microsoft.com/office/drawing/2014/main" id="{F8AABCD2-0CF6-CE0F-814F-DB2548AE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54" y="3463077"/>
            <a:ext cx="2015987" cy="21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24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D5482-C3B6-A1A7-103F-7F5EA7BE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FC06-BB71-44F9-EAE9-96FCCA63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APPS&gt;FINANCE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0A39-3BC7-6EF4-9FE2-D6ED1DF7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Check LEDGER “m” – Name is MCO2425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4A4C6-13A1-E02C-EDE7-D03A493C1D6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96538A0-C3AF-FB4F-C03B-AE83B82F3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BADC3D-904B-FC18-6A14-417F9FF9F228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 descr="A screenshot of a financial report&#10;&#10;AI-generated content may be incorrect.">
            <a:extLst>
              <a:ext uri="{FF2B5EF4-FFF2-40B4-BE49-F238E27FC236}">
                <a16:creationId xmlns:a16="http://schemas.microsoft.com/office/drawing/2014/main" id="{482B18B5-6A75-6553-E9C7-6B210A47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0" y="2246700"/>
            <a:ext cx="4573198" cy="4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6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0C3C-4160-D557-0DA5-5A5DFC5D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A999-98CA-6E32-9363-0A7A81F1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95EC-6FEA-3B1C-A889-20D8C0AA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Ramsons (ACQUISITIONS):</a:t>
            </a:r>
            <a:endParaRPr lang="en-US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Helvetica" pitchFamily="2" charset="0"/>
              </a:rPr>
              <a:t>Finance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Display total credited amount separate from total expended amount on budget</a:t>
            </a:r>
          </a:p>
          <a:p>
            <a:r>
              <a:rPr lang="en-US" dirty="0">
                <a:latin typeface="Helvetica" pitchFamily="2" charset="0"/>
              </a:rPr>
              <a:t>Filter by encumbrance status</a:t>
            </a:r>
          </a:p>
          <a:p>
            <a:r>
              <a:rPr lang="en-US" dirty="0">
                <a:latin typeface="Helvetica" pitchFamily="2" charset="0"/>
              </a:rPr>
              <a:t>Display currency on fiscal year and budget records</a:t>
            </a: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95670-290A-1F0E-55EC-10FB0FBE8D8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63EA57F-BF5C-67C2-A839-CDAA5808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18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5A92-8E33-9E90-0FC8-85326DE1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EBB4-5BD3-A3EC-66B4-681D60B3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0DAC-42DF-FA81-E5FA-595897C5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Ramsons (ACQUISITIONS):</a:t>
            </a:r>
            <a:endParaRPr lang="en-US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Helvetica" pitchFamily="2" charset="0"/>
              </a:rPr>
              <a:t>Finance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Display total credited amount separate from total expended amount on budget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Filter by encumbrance status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Display currency on fiscal year and budget records</a:t>
            </a: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B914C-B5E6-01ED-CFB1-4F4186D3039C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60AA180-B79F-C182-9F42-733AA8444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9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F98DF-2403-E9B9-08E2-E81E08E5A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8388-A246-A26C-300D-1C5F5DEF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F3A8-9DE9-E0E8-E5E4-985B3FE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Ramsons (ACQUISITIONS):</a:t>
            </a:r>
          </a:p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Invoices</a:t>
            </a:r>
            <a:endParaRPr lang="en-US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Duplicate invoices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Orders</a:t>
            </a:r>
            <a:endParaRPr lang="en-US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Custom POL fields available for CSV export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Custom field filter for POLs</a:t>
            </a:r>
          </a:p>
          <a:p>
            <a:r>
              <a:rPr lang="en-US" dirty="0" err="1">
                <a:solidFill>
                  <a:schemeClr val="tx1"/>
                </a:solidFill>
                <a:latin typeface="Helvetica" pitchFamily="2" charset="0"/>
              </a:rPr>
              <a:t>Autoscrolling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 when adding POL fixed</a:t>
            </a: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3F5A1-77EC-F7D2-8869-C0BA476567B5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C48755B-D616-4737-EC38-D1954C9B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8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0EE0-8FFE-38D8-3B08-853DB7EA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FFB4-CB48-26F9-1F8B-51D686FE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5C1E-B82B-B7EA-3C14-EA2E6015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Ramsons (ACQUISITIONS):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Receiving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Create a configurable list of users for nonstandard handling of pieces in receiving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Print routing list for physical pieces in receiving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Support binding of serial issues into bound volumes</a:t>
            </a: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7FB1E-A085-74CE-5BFC-751F8768B48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98840DD-9623-F86D-3E3A-4BBD8429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4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CB5E-502F-B025-5295-92ED54E4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681B-52A0-56E6-0C5F-D2FC45CC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14E4-3AD9-CF3D-F0B5-98596323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Sunflower (ACQUISITIONS):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Finance 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Libraries can now allocate money in batch on a per-ledger basis. 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Batch allocation supports both allocations from within the UI and via CSV upload 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Allocations must be validated in the UI before they can be committed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129D9-F1DA-E683-B470-5ADE8A2C344F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5BBE1EB-E528-BBC8-9DE3-5A4ED9A27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7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D24D-0F2A-6ABE-26C7-6686F422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5809-4B55-3713-5E39-32D4D131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682E-0004-4EB7-8D25-03F2233F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Sunflower (ACQUISITIONS):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Invoices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Invoices now support full history of edits for invoices and invoice lines</a:t>
            </a:r>
          </a:p>
          <a:p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“Save and keep editing” button allows users to save records and continue working on them without having to re-open that record.</a:t>
            </a:r>
            <a:endParaRPr lang="en-US" sz="20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64B6B-2023-E032-25EF-9B83907F3EF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A2199FE6-17D7-0A81-177D-7938FB02F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2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21C9E-F841-D9E5-7272-561F8FD81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9F34-5542-BEDC-B839-44BED803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3A61-422F-69A8-69F8-6DA9AF1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Sunflower (ACQUISITIONS):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Organizations / Invoicing / Receiving:</a:t>
            </a:r>
          </a:p>
          <a:p>
            <a:pPr>
              <a:lnSpc>
                <a:spcPct val="150000"/>
              </a:lnSpc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Number generators for Code in Organizations and Item barcode, Accession number and Call number in Inventory and Receiving can generate numbers defined by sequences in Settings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69CB-F34F-5C52-CAA4-2F250EAA4D77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C2DC967-40AC-7185-BE2E-DA86D9C39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4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FD09A-A845-BDAB-7AF0-71E53F73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BBCC-28A3-36D6-F554-1B20CCB6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0834-1C20-34BA-E8A9-D1EFFB09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EBSCO Connect!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3"/>
              </a:rPr>
              <a:t>FOLIO Guided Tour: Serials Receiving Workflow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4"/>
              </a:rPr>
              <a:t>Receiving &amp; </a:t>
            </a:r>
            <a:r>
              <a:rPr lang="en-US" b="1">
                <a:solidFill>
                  <a:schemeClr val="tx1"/>
                </a:solidFill>
                <a:latin typeface="Helvetica" pitchFamily="2" charset="0"/>
                <a:hlinkClick r:id="rId4"/>
              </a:rPr>
              <a:t>Claiming Serials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MOBIUS Wiki!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5"/>
              </a:rPr>
              <a:t>Serials &amp; More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6"/>
              </a:rPr>
              <a:t>Original Molly Driscoll Training 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&amp; 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7"/>
              </a:rPr>
              <a:t>MOBIUS Training 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2290A-1EF6-AFFF-1288-58A1C849EF87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9129288-F679-54AB-8206-EFD5732D1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7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5C5D-3279-3D80-0E94-76718C07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7542FE2-A9CF-972D-5D19-DFC7066F9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1" y="1353787"/>
            <a:ext cx="8621149" cy="2584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0522A-277A-9F83-2BCF-9FEB5064B80A}"/>
              </a:ext>
            </a:extLst>
          </p:cNvPr>
          <p:cNvSpPr txBox="1"/>
          <p:nvPr/>
        </p:nvSpPr>
        <p:spPr>
          <a:xfrm>
            <a:off x="4177554" y="4625788"/>
            <a:ext cx="351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225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511ED-FB7A-3BD0-BD1E-236C38B1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558B-E4C6-E7F4-63EA-DF51EA79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DE6A-E3F4-CB98-86CF-64792A52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There is a lot of background to go over here. </a:t>
            </a: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General Orders Settings</a:t>
            </a: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PO Number Settings</a:t>
            </a: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Settings Related to Inventory Interactions </a:t>
            </a:r>
            <a:endParaRPr lang="en-US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8C366-5F51-0055-84BA-5ACBAB617B6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0B3FF88-7D5E-16CD-751E-9076FEED5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2CE2-3ADB-284E-5636-942FA1693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1D9C-AE46-10BB-66D2-F2C4051C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Let’s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0D90-E838-A272-A85F-92CD2512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730826"/>
            <a:ext cx="10365938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42E49-604B-1ACD-195D-3BA3D723B20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929A2A-E7D0-65EA-CC44-6E5D046AD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E85F8-4EF4-9474-604D-9D284FA4E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" y="2468147"/>
            <a:ext cx="7772400" cy="818147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73F55A-60AE-0BA3-ECCD-2F0F9F95C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3429000"/>
            <a:ext cx="4446494" cy="24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8B7DE-C8C4-C3F6-3D36-49D47F13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9320-5DCC-3B9A-2BE5-9941D589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Let’s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907A-C38A-2940-721A-AAFB3FD8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730826"/>
            <a:ext cx="10365938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12810-2170-6B3A-531F-21953AB3674C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144FF308-57FB-E1E8-372F-96BC695B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E7619-36E4-F05C-3E1E-A7CF48B43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471301"/>
            <a:ext cx="7772400" cy="957699"/>
          </a:xfrm>
          <a:prstGeom prst="rect">
            <a:avLst/>
          </a:prstGeom>
        </p:spPr>
      </p:pic>
      <p:pic>
        <p:nvPicPr>
          <p:cNvPr id="11" name="Picture 10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294A7AD-358A-88D5-1AD5-3672428A1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4097597"/>
            <a:ext cx="2870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61EAB-8C8A-DD09-8700-B665C5BFF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3CC9-54C1-350E-2C87-9C3789B0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Let’s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A82B-55FC-51FC-C428-8C76D1B7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730826"/>
            <a:ext cx="10365938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37CE7-3850-DE35-4091-FC1D0EC9829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AE1D43CA-AC16-DCB9-8467-6DF6F795B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EA233F-5F33-EB00-BE07-BCDA61143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179422"/>
            <a:ext cx="7772400" cy="38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1590-A1FD-2F9A-9434-E0DC6715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0584-BD68-F00E-1926-B574B07D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…SETTINGS&gt;ORDERS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C135-D131-7610-E6A9-29523F3C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Apps &gt; Settings &gt; Orders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94B6E-6FA4-1DF7-FC26-884FEC76B00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4769805-376D-A111-44E3-7B23C6E2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F5185-E35E-C2C2-CE30-7A6F1D7D978C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white rectangular object with a black stripe&#10;&#10;AI-generated content may be incorrect.">
            <a:extLst>
              <a:ext uri="{FF2B5EF4-FFF2-40B4-BE49-F238E27FC236}">
                <a16:creationId xmlns:a16="http://schemas.microsoft.com/office/drawing/2014/main" id="{068C05EF-73EA-C61C-6427-E83928A11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284143"/>
            <a:ext cx="7772400" cy="1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9046</TotalTime>
  <Words>2348</Words>
  <Application>Microsoft Macintosh PowerPoint</Application>
  <PresentationFormat>Widescreen</PresentationFormat>
  <Paragraphs>476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Helvetica</vt:lpstr>
      <vt:lpstr>News Gothic MT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Background</vt:lpstr>
      <vt:lpstr>Let’s Go…</vt:lpstr>
      <vt:lpstr>Let’s Go…</vt:lpstr>
      <vt:lpstr>Let’s Go…</vt:lpstr>
      <vt:lpstr>…SETTINGS&gt;ORDERS</vt:lpstr>
      <vt:lpstr>…SETTINGS&gt;ORDERS</vt:lpstr>
      <vt:lpstr>…SETTINGS&gt;ORDERS</vt:lpstr>
      <vt:lpstr>…SETTINGS&gt;ORDERS</vt:lpstr>
      <vt:lpstr>…SETTINGS&gt;ORDERS</vt:lpstr>
      <vt:lpstr>…SETTINGS&gt;ORDERS</vt:lpstr>
      <vt:lpstr>…SETTINGS&gt;ORDERS</vt:lpstr>
      <vt:lpstr>…SETTINGS&gt;ORDERS</vt:lpstr>
      <vt:lpstr>…SETTINGS&gt;ORDERS</vt:lpstr>
      <vt:lpstr>Another Option</vt:lpstr>
      <vt:lpstr>…SETTINGS&gt;INVOICES</vt:lpstr>
      <vt:lpstr>…SETTINGS&gt;INVOICES</vt:lpstr>
      <vt:lpstr>…SETTINGS&gt;INVOICES</vt:lpstr>
      <vt:lpstr>APPS&gt;ORDERS </vt:lpstr>
      <vt:lpstr>APPS&gt;ORDERS </vt:lpstr>
      <vt:lpstr>APPS&gt;ORDERS </vt:lpstr>
      <vt:lpstr>APPS&gt;ORDERS </vt:lpstr>
      <vt:lpstr>APPS&gt;ORDERS </vt:lpstr>
      <vt:lpstr>APPS&gt;ORDERS </vt:lpstr>
      <vt:lpstr>APPS&gt;ORDERS </vt:lpstr>
      <vt:lpstr>APPS&gt;ORDERS </vt:lpstr>
      <vt:lpstr>APPS&gt;ORDERS </vt:lpstr>
      <vt:lpstr>APPS&gt;ORDERS </vt:lpstr>
      <vt:lpstr>APPS&gt;INVENTORY </vt:lpstr>
      <vt:lpstr>APPS&gt;INVENTORY </vt:lpstr>
      <vt:lpstr>APPS&gt;ORDERS </vt:lpstr>
      <vt:lpstr>APPS&gt;ORDERS </vt:lpstr>
      <vt:lpstr>APPS&gt;ORDERS </vt:lpstr>
      <vt:lpstr>APPS&gt;RECEIVE </vt:lpstr>
      <vt:lpstr>APPS&gt;RECEIVE </vt:lpstr>
      <vt:lpstr>APPS&gt;RECEIVE </vt:lpstr>
      <vt:lpstr>APPS&gt;FINANCE</vt:lpstr>
      <vt:lpstr>Coming Up…</vt:lpstr>
      <vt:lpstr>Coming Up…</vt:lpstr>
      <vt:lpstr>Coming Up…</vt:lpstr>
      <vt:lpstr>Coming Up…</vt:lpstr>
      <vt:lpstr>Coming Up…</vt:lpstr>
      <vt:lpstr>Coming Up…</vt:lpstr>
      <vt:lpstr>Coming Up…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Bacon</dc:creator>
  <cp:lastModifiedBy>Stephen Strohl</cp:lastModifiedBy>
  <cp:revision>546</cp:revision>
  <dcterms:created xsi:type="dcterms:W3CDTF">2016-11-09T15:13:34Z</dcterms:created>
  <dcterms:modified xsi:type="dcterms:W3CDTF">2025-05-28T21:01:10Z</dcterms:modified>
</cp:coreProperties>
</file>