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notesMasterIdLst>
    <p:notesMasterId r:id="rId17"/>
  </p:notesMasterIdLst>
  <p:handoutMasterIdLst>
    <p:handoutMasterId r:id="rId18"/>
  </p:handoutMasterIdLst>
  <p:sldIdLst>
    <p:sldId id="258" r:id="rId2"/>
    <p:sldId id="276" r:id="rId3"/>
    <p:sldId id="338" r:id="rId4"/>
    <p:sldId id="339" r:id="rId5"/>
    <p:sldId id="340" r:id="rId6"/>
    <p:sldId id="342" r:id="rId7"/>
    <p:sldId id="341" r:id="rId8"/>
    <p:sldId id="343" r:id="rId9"/>
    <p:sldId id="344" r:id="rId10"/>
    <p:sldId id="345" r:id="rId11"/>
    <p:sldId id="346" r:id="rId12"/>
    <p:sldId id="347" r:id="rId13"/>
    <p:sldId id="348" r:id="rId14"/>
    <p:sldId id="349" r:id="rId15"/>
    <p:sldId id="35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hiddenSlides="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27" autoAdjust="0"/>
    <p:restoredTop sz="84663" autoAdjust="0"/>
  </p:normalViewPr>
  <p:slideViewPr>
    <p:cSldViewPr snapToGrid="0">
      <p:cViewPr varScale="1">
        <p:scale>
          <a:sx n="104" d="100"/>
          <a:sy n="104" d="100"/>
        </p:scale>
        <p:origin x="1888" y="49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63ECB19-475C-4A42-BCBD-D0DBD1A07E30}" type="datetimeFigureOut">
              <a:rPr lang="en-US" smtClean="0"/>
              <a:t>2/6/25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B297F3F-B1C3-FF4E-A7BE-FA6A69515F8E}" type="slidenum">
              <a:rPr lang="en-US" smtClean="0"/>
              <a:t>‹#›</a:t>
            </a:fld>
            <a:endParaRPr lang="en-US" dirty="0"/>
          </a:p>
        </p:txBody>
      </p:sp>
    </p:spTree>
    <p:extLst>
      <p:ext uri="{BB962C8B-B14F-4D97-AF65-F5344CB8AC3E}">
        <p14:creationId xmlns:p14="http://schemas.microsoft.com/office/powerpoint/2010/main" val="14452068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E45D97-5F15-418A-B60D-C2CDA1D99BEA}" type="datetimeFigureOut">
              <a:rPr lang="en-US" smtClean="0"/>
              <a:t>2/6/25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145503-0C12-448C-9A65-AF590A164471}" type="slidenum">
              <a:rPr lang="en-US" smtClean="0"/>
              <a:t>‹#›</a:t>
            </a:fld>
            <a:endParaRPr lang="en-US" dirty="0"/>
          </a:p>
        </p:txBody>
      </p:sp>
    </p:spTree>
    <p:extLst>
      <p:ext uri="{BB962C8B-B14F-4D97-AF65-F5344CB8AC3E}">
        <p14:creationId xmlns:p14="http://schemas.microsoft.com/office/powerpoint/2010/main" val="3524894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145503-0C12-448C-9A65-AF590A164471}" type="slidenum">
              <a:rPr lang="en-US" smtClean="0"/>
              <a:t>1</a:t>
            </a:fld>
            <a:endParaRPr lang="en-US" dirty="0"/>
          </a:p>
        </p:txBody>
      </p:sp>
    </p:spTree>
    <p:extLst>
      <p:ext uri="{BB962C8B-B14F-4D97-AF65-F5344CB8AC3E}">
        <p14:creationId xmlns:p14="http://schemas.microsoft.com/office/powerpoint/2010/main" val="732570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D5D39-D97C-3952-AE17-A58B9E81E58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FDAA6D6-7C53-9BA2-9FD3-9F1D26900A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18564D5-3476-6401-249F-F17DF2BD32D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8558EA7-9BFA-CA7D-C463-26A352D288E2}"/>
              </a:ext>
            </a:extLst>
          </p:cNvPr>
          <p:cNvSpPr>
            <a:spLocks noGrp="1"/>
          </p:cNvSpPr>
          <p:nvPr>
            <p:ph type="sldNum" sz="quarter" idx="10"/>
          </p:nvPr>
        </p:nvSpPr>
        <p:spPr/>
        <p:txBody>
          <a:bodyPr/>
          <a:lstStyle/>
          <a:p>
            <a:fld id="{4D145503-0C12-448C-9A65-AF590A164471}" type="slidenum">
              <a:rPr lang="en-US" smtClean="0"/>
              <a:t>10</a:t>
            </a:fld>
            <a:endParaRPr lang="en-US" dirty="0"/>
          </a:p>
        </p:txBody>
      </p:sp>
    </p:spTree>
    <p:extLst>
      <p:ext uri="{BB962C8B-B14F-4D97-AF65-F5344CB8AC3E}">
        <p14:creationId xmlns:p14="http://schemas.microsoft.com/office/powerpoint/2010/main" val="12731672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22917A-B8EE-F00F-5438-A9AC2DDC15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B853C19-356A-4D4A-7EA7-67DE3B5BD07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40DAD8-DC80-F156-4034-DD132C0FB69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1B63907-FA67-2AB4-9B96-B23194D90BB8}"/>
              </a:ext>
            </a:extLst>
          </p:cNvPr>
          <p:cNvSpPr>
            <a:spLocks noGrp="1"/>
          </p:cNvSpPr>
          <p:nvPr>
            <p:ph type="sldNum" sz="quarter" idx="10"/>
          </p:nvPr>
        </p:nvSpPr>
        <p:spPr/>
        <p:txBody>
          <a:bodyPr/>
          <a:lstStyle/>
          <a:p>
            <a:fld id="{4D145503-0C12-448C-9A65-AF590A164471}" type="slidenum">
              <a:rPr lang="en-US" smtClean="0"/>
              <a:t>11</a:t>
            </a:fld>
            <a:endParaRPr lang="en-US" dirty="0"/>
          </a:p>
        </p:txBody>
      </p:sp>
    </p:spTree>
    <p:extLst>
      <p:ext uri="{BB962C8B-B14F-4D97-AF65-F5344CB8AC3E}">
        <p14:creationId xmlns:p14="http://schemas.microsoft.com/office/powerpoint/2010/main" val="5343937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AEDBA4-5955-FA4F-8C9D-3CDA0C307AB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380872-9DE0-08BD-2210-E2C0BC7BC0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AE9DD78-BD0D-0351-9469-0BFBAF18F20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A6790FF-1148-D3EA-1EF7-EAF973836AA8}"/>
              </a:ext>
            </a:extLst>
          </p:cNvPr>
          <p:cNvSpPr>
            <a:spLocks noGrp="1"/>
          </p:cNvSpPr>
          <p:nvPr>
            <p:ph type="sldNum" sz="quarter" idx="10"/>
          </p:nvPr>
        </p:nvSpPr>
        <p:spPr/>
        <p:txBody>
          <a:bodyPr/>
          <a:lstStyle/>
          <a:p>
            <a:fld id="{4D145503-0C12-448C-9A65-AF590A164471}" type="slidenum">
              <a:rPr lang="en-US" smtClean="0"/>
              <a:t>12</a:t>
            </a:fld>
            <a:endParaRPr lang="en-US" dirty="0"/>
          </a:p>
        </p:txBody>
      </p:sp>
    </p:spTree>
    <p:extLst>
      <p:ext uri="{BB962C8B-B14F-4D97-AF65-F5344CB8AC3E}">
        <p14:creationId xmlns:p14="http://schemas.microsoft.com/office/powerpoint/2010/main" val="32220265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103CD4-2BED-3A8B-E3BB-167E2579E7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BF9920C-3F8B-2F77-1252-60284B3AEC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62B9EE3-7988-2639-A57A-934F45770FD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4B25F44-5502-FCB7-957C-DE43D79A3B46}"/>
              </a:ext>
            </a:extLst>
          </p:cNvPr>
          <p:cNvSpPr>
            <a:spLocks noGrp="1"/>
          </p:cNvSpPr>
          <p:nvPr>
            <p:ph type="sldNum" sz="quarter" idx="10"/>
          </p:nvPr>
        </p:nvSpPr>
        <p:spPr/>
        <p:txBody>
          <a:bodyPr/>
          <a:lstStyle/>
          <a:p>
            <a:fld id="{4D145503-0C12-448C-9A65-AF590A164471}" type="slidenum">
              <a:rPr lang="en-US" smtClean="0"/>
              <a:t>13</a:t>
            </a:fld>
            <a:endParaRPr lang="en-US" dirty="0"/>
          </a:p>
        </p:txBody>
      </p:sp>
    </p:spTree>
    <p:extLst>
      <p:ext uri="{BB962C8B-B14F-4D97-AF65-F5344CB8AC3E}">
        <p14:creationId xmlns:p14="http://schemas.microsoft.com/office/powerpoint/2010/main" val="5959514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B3CE7A-F1F9-26A7-23B2-F6338241A35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C3E481E-5E59-57E3-C859-6343421E13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5615ED-3115-7877-DD9F-8F0E929DDD0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977978D-FE00-7E59-E14C-F1FB13E7DB9F}"/>
              </a:ext>
            </a:extLst>
          </p:cNvPr>
          <p:cNvSpPr>
            <a:spLocks noGrp="1"/>
          </p:cNvSpPr>
          <p:nvPr>
            <p:ph type="sldNum" sz="quarter" idx="10"/>
          </p:nvPr>
        </p:nvSpPr>
        <p:spPr/>
        <p:txBody>
          <a:bodyPr/>
          <a:lstStyle/>
          <a:p>
            <a:fld id="{4D145503-0C12-448C-9A65-AF590A164471}" type="slidenum">
              <a:rPr lang="en-US" smtClean="0"/>
              <a:t>14</a:t>
            </a:fld>
            <a:endParaRPr lang="en-US" dirty="0"/>
          </a:p>
        </p:txBody>
      </p:sp>
    </p:spTree>
    <p:extLst>
      <p:ext uri="{BB962C8B-B14F-4D97-AF65-F5344CB8AC3E}">
        <p14:creationId xmlns:p14="http://schemas.microsoft.com/office/powerpoint/2010/main" val="2918244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8B15E3-5E04-5554-6D70-EB2951C16FD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44B2654-6976-C8A6-E267-6B33330FF2C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698C873-8580-9A94-9D8D-9B31E2F98A1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6BEABC9-F3A6-9636-4BA9-4E43C75A97EB}"/>
              </a:ext>
            </a:extLst>
          </p:cNvPr>
          <p:cNvSpPr>
            <a:spLocks noGrp="1"/>
          </p:cNvSpPr>
          <p:nvPr>
            <p:ph type="sldNum" sz="quarter" idx="10"/>
          </p:nvPr>
        </p:nvSpPr>
        <p:spPr/>
        <p:txBody>
          <a:bodyPr/>
          <a:lstStyle/>
          <a:p>
            <a:fld id="{4D145503-0C12-448C-9A65-AF590A164471}" type="slidenum">
              <a:rPr lang="en-US" smtClean="0"/>
              <a:t>15</a:t>
            </a:fld>
            <a:endParaRPr lang="en-US" dirty="0"/>
          </a:p>
        </p:txBody>
      </p:sp>
    </p:spTree>
    <p:extLst>
      <p:ext uri="{BB962C8B-B14F-4D97-AF65-F5344CB8AC3E}">
        <p14:creationId xmlns:p14="http://schemas.microsoft.com/office/powerpoint/2010/main" val="2698067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145503-0C12-448C-9A65-AF590A164471}" type="slidenum">
              <a:rPr lang="en-US" smtClean="0"/>
              <a:t>2</a:t>
            </a:fld>
            <a:endParaRPr lang="en-US" dirty="0"/>
          </a:p>
        </p:txBody>
      </p:sp>
    </p:spTree>
    <p:extLst>
      <p:ext uri="{BB962C8B-B14F-4D97-AF65-F5344CB8AC3E}">
        <p14:creationId xmlns:p14="http://schemas.microsoft.com/office/powerpoint/2010/main" val="1661641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32103D-75BB-89AF-28E3-AFFECD8F179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4D2F952-5F7C-3C06-2F65-F651E2D28D3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38C54CA-8824-4C7B-41D9-4F4A06DA100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4DB5CD6-3ED2-13CA-1F9C-CBD9FF3E03B9}"/>
              </a:ext>
            </a:extLst>
          </p:cNvPr>
          <p:cNvSpPr>
            <a:spLocks noGrp="1"/>
          </p:cNvSpPr>
          <p:nvPr>
            <p:ph type="sldNum" sz="quarter" idx="10"/>
          </p:nvPr>
        </p:nvSpPr>
        <p:spPr/>
        <p:txBody>
          <a:bodyPr/>
          <a:lstStyle/>
          <a:p>
            <a:fld id="{4D145503-0C12-448C-9A65-AF590A164471}" type="slidenum">
              <a:rPr lang="en-US" smtClean="0"/>
              <a:t>3</a:t>
            </a:fld>
            <a:endParaRPr lang="en-US" dirty="0"/>
          </a:p>
        </p:txBody>
      </p:sp>
    </p:spTree>
    <p:extLst>
      <p:ext uri="{BB962C8B-B14F-4D97-AF65-F5344CB8AC3E}">
        <p14:creationId xmlns:p14="http://schemas.microsoft.com/office/powerpoint/2010/main" val="2544471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E41091-450A-F94E-0A6B-94938EF353B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F9CB1D-7EC8-C70B-C9E2-DD7150FDD25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D5DD92A-F59E-AC4E-FA4B-A419C117166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300F0B7-E1F0-5098-17E6-67AAF4A3A994}"/>
              </a:ext>
            </a:extLst>
          </p:cNvPr>
          <p:cNvSpPr>
            <a:spLocks noGrp="1"/>
          </p:cNvSpPr>
          <p:nvPr>
            <p:ph type="sldNum" sz="quarter" idx="10"/>
          </p:nvPr>
        </p:nvSpPr>
        <p:spPr/>
        <p:txBody>
          <a:bodyPr/>
          <a:lstStyle/>
          <a:p>
            <a:fld id="{4D145503-0C12-448C-9A65-AF590A164471}" type="slidenum">
              <a:rPr lang="en-US" smtClean="0"/>
              <a:t>4</a:t>
            </a:fld>
            <a:endParaRPr lang="en-US" dirty="0"/>
          </a:p>
        </p:txBody>
      </p:sp>
    </p:spTree>
    <p:extLst>
      <p:ext uri="{BB962C8B-B14F-4D97-AF65-F5344CB8AC3E}">
        <p14:creationId xmlns:p14="http://schemas.microsoft.com/office/powerpoint/2010/main" val="511648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80BBAB-BA6D-6041-DE4C-D9596BDF59D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B40D20-40FF-212C-5B24-B73AF501FF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1627744-F093-8E52-9347-93F6E33F5A8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47D6821-8E05-A440-BC2B-9BAB0411433C}"/>
              </a:ext>
            </a:extLst>
          </p:cNvPr>
          <p:cNvSpPr>
            <a:spLocks noGrp="1"/>
          </p:cNvSpPr>
          <p:nvPr>
            <p:ph type="sldNum" sz="quarter" idx="10"/>
          </p:nvPr>
        </p:nvSpPr>
        <p:spPr/>
        <p:txBody>
          <a:bodyPr/>
          <a:lstStyle/>
          <a:p>
            <a:fld id="{4D145503-0C12-448C-9A65-AF590A164471}" type="slidenum">
              <a:rPr lang="en-US" smtClean="0"/>
              <a:t>5</a:t>
            </a:fld>
            <a:endParaRPr lang="en-US" dirty="0"/>
          </a:p>
        </p:txBody>
      </p:sp>
    </p:spTree>
    <p:extLst>
      <p:ext uri="{BB962C8B-B14F-4D97-AF65-F5344CB8AC3E}">
        <p14:creationId xmlns:p14="http://schemas.microsoft.com/office/powerpoint/2010/main" val="40321641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429CAD-1AFF-6F0F-56FE-A1E3436A7AB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DE43B5-DC4F-8525-3CBC-1E7048FE49C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72F0B5-B6EA-2D59-165C-84B5537B0AE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3722080-FB51-6DC7-77BC-4375C9C78FDE}"/>
              </a:ext>
            </a:extLst>
          </p:cNvPr>
          <p:cNvSpPr>
            <a:spLocks noGrp="1"/>
          </p:cNvSpPr>
          <p:nvPr>
            <p:ph type="sldNum" sz="quarter" idx="10"/>
          </p:nvPr>
        </p:nvSpPr>
        <p:spPr/>
        <p:txBody>
          <a:bodyPr/>
          <a:lstStyle/>
          <a:p>
            <a:fld id="{4D145503-0C12-448C-9A65-AF590A164471}" type="slidenum">
              <a:rPr lang="en-US" smtClean="0"/>
              <a:t>6</a:t>
            </a:fld>
            <a:endParaRPr lang="en-US" dirty="0"/>
          </a:p>
        </p:txBody>
      </p:sp>
    </p:spTree>
    <p:extLst>
      <p:ext uri="{BB962C8B-B14F-4D97-AF65-F5344CB8AC3E}">
        <p14:creationId xmlns:p14="http://schemas.microsoft.com/office/powerpoint/2010/main" val="804320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FCDE77-9AFD-4744-6AAD-42CF470630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EE058D-FFDC-D2BE-5076-B892865C1A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577CAB6-C6AA-9BBB-0EAE-23CE7003E27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B7448BC-0D99-06E9-6ECE-B2BE451DB82C}"/>
              </a:ext>
            </a:extLst>
          </p:cNvPr>
          <p:cNvSpPr>
            <a:spLocks noGrp="1"/>
          </p:cNvSpPr>
          <p:nvPr>
            <p:ph type="sldNum" sz="quarter" idx="10"/>
          </p:nvPr>
        </p:nvSpPr>
        <p:spPr/>
        <p:txBody>
          <a:bodyPr/>
          <a:lstStyle/>
          <a:p>
            <a:fld id="{4D145503-0C12-448C-9A65-AF590A164471}" type="slidenum">
              <a:rPr lang="en-US" smtClean="0"/>
              <a:t>7</a:t>
            </a:fld>
            <a:endParaRPr lang="en-US" dirty="0"/>
          </a:p>
        </p:txBody>
      </p:sp>
    </p:spTree>
    <p:extLst>
      <p:ext uri="{BB962C8B-B14F-4D97-AF65-F5344CB8AC3E}">
        <p14:creationId xmlns:p14="http://schemas.microsoft.com/office/powerpoint/2010/main" val="6536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9F076-204C-B1AD-CF92-8B6FEDEFDB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E35B4E-3972-AA23-9F53-26734B01901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B8745C8-42BF-0059-DC68-3E8DD3E9085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64D5018-2D35-B016-CF87-B9DEFCBB7681}"/>
              </a:ext>
            </a:extLst>
          </p:cNvPr>
          <p:cNvSpPr>
            <a:spLocks noGrp="1"/>
          </p:cNvSpPr>
          <p:nvPr>
            <p:ph type="sldNum" sz="quarter" idx="10"/>
          </p:nvPr>
        </p:nvSpPr>
        <p:spPr/>
        <p:txBody>
          <a:bodyPr/>
          <a:lstStyle/>
          <a:p>
            <a:fld id="{4D145503-0C12-448C-9A65-AF590A164471}" type="slidenum">
              <a:rPr lang="en-US" smtClean="0"/>
              <a:t>8</a:t>
            </a:fld>
            <a:endParaRPr lang="en-US" dirty="0"/>
          </a:p>
        </p:txBody>
      </p:sp>
    </p:spTree>
    <p:extLst>
      <p:ext uri="{BB962C8B-B14F-4D97-AF65-F5344CB8AC3E}">
        <p14:creationId xmlns:p14="http://schemas.microsoft.com/office/powerpoint/2010/main" val="6294307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0A91F8-31D8-412F-8F31-9F0ABE8DC5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3F9315-109C-9CD9-BE50-8F93D09C0AE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AA14A0-D566-BAF6-F964-36A6364961E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A159302-9B63-01D6-D48D-C12D4406A7B7}"/>
              </a:ext>
            </a:extLst>
          </p:cNvPr>
          <p:cNvSpPr>
            <a:spLocks noGrp="1"/>
          </p:cNvSpPr>
          <p:nvPr>
            <p:ph type="sldNum" sz="quarter" idx="10"/>
          </p:nvPr>
        </p:nvSpPr>
        <p:spPr/>
        <p:txBody>
          <a:bodyPr/>
          <a:lstStyle/>
          <a:p>
            <a:fld id="{4D145503-0C12-448C-9A65-AF590A164471}" type="slidenum">
              <a:rPr lang="en-US" smtClean="0"/>
              <a:t>9</a:t>
            </a:fld>
            <a:endParaRPr lang="en-US" dirty="0"/>
          </a:p>
        </p:txBody>
      </p:sp>
    </p:spTree>
    <p:extLst>
      <p:ext uri="{BB962C8B-B14F-4D97-AF65-F5344CB8AC3E}">
        <p14:creationId xmlns:p14="http://schemas.microsoft.com/office/powerpoint/2010/main" val="3319054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770888" y="1295401"/>
            <a:ext cx="8650224"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dirty="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763895" y="1524000"/>
            <a:ext cx="8664211"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763895" y="3299013"/>
            <a:ext cx="8664212"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6B045C21-5655-4445-9D7C-0BEBA0AD9C65}" type="datetimeFigureOut">
              <a:rPr lang="en-US" smtClean="0"/>
              <a:t>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C88D5E-61C2-47EB-94B5-DA6C3ED24BD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1198" y="611872"/>
            <a:ext cx="5439393"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711198" y="1787856"/>
            <a:ext cx="5439393"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045C21-5655-4445-9D7C-0BEBA0AD9C65}" type="datetimeFigureOut">
              <a:rPr lang="en-US" smtClean="0"/>
              <a:t>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C88D5E-61C2-47EB-94B5-DA6C3ED24BD1}" type="slidenum">
              <a:rPr lang="en-US" smtClean="0"/>
              <a:t>‹#›</a:t>
            </a:fld>
            <a:endParaRPr lang="en-US" dirty="0"/>
          </a:p>
        </p:txBody>
      </p:sp>
      <p:sp>
        <p:nvSpPr>
          <p:cNvPr id="8" name="Picture Placeholder 2"/>
          <p:cNvSpPr>
            <a:spLocks noGrp="1"/>
          </p:cNvSpPr>
          <p:nvPr>
            <p:ph type="pic" idx="1"/>
          </p:nvPr>
        </p:nvSpPr>
        <p:spPr>
          <a:xfrm>
            <a:off x="6787489" y="359393"/>
            <a:ext cx="48768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6B045C21-5655-4445-9D7C-0BEBA0AD9C65}" type="datetimeFigureOut">
              <a:rPr lang="en-US" smtClean="0"/>
              <a:t>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C88D5E-61C2-47EB-94B5-DA6C3ED24BD1}"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26389" y="368301"/>
            <a:ext cx="2032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732365" y="368301"/>
            <a:ext cx="8919635" cy="55753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6B045C21-5655-4445-9D7C-0BEBA0AD9C65}" type="datetimeFigureOut">
              <a:rPr lang="en-US" smtClean="0"/>
              <a:t>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C88D5E-61C2-47EB-94B5-DA6C3ED24BD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6B045C21-5655-4445-9D7C-0BEBA0AD9C65}" type="datetimeFigureOut">
              <a:rPr lang="en-US" smtClean="0"/>
              <a:t>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C88D5E-61C2-47EB-94B5-DA6C3ED24BD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484718" y="3352802"/>
            <a:ext cx="11222567" cy="1470025"/>
          </a:xfrm>
        </p:spPr>
        <p:txBody>
          <a:bodyPr/>
          <a:lstStyle/>
          <a:p>
            <a:r>
              <a:rPr lang="en-US"/>
              <a:t>Click to edit Master title style</a:t>
            </a:r>
            <a:endParaRPr dirty="0"/>
          </a:p>
        </p:txBody>
      </p:sp>
      <p:sp>
        <p:nvSpPr>
          <p:cNvPr id="3" name="Subtitle 2"/>
          <p:cNvSpPr>
            <a:spLocks noGrp="1"/>
          </p:cNvSpPr>
          <p:nvPr>
            <p:ph type="subTitle" idx="1"/>
          </p:nvPr>
        </p:nvSpPr>
        <p:spPr>
          <a:xfrm>
            <a:off x="484718" y="4771030"/>
            <a:ext cx="11222567"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6B045C21-5655-4445-9D7C-0BEBA0AD9C65}" type="datetimeFigureOut">
              <a:rPr lang="en-US" smtClean="0"/>
              <a:t>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C88D5E-61C2-47EB-94B5-DA6C3ED24BD1}" type="slidenum">
              <a:rPr lang="en-US" smtClean="0"/>
              <a:t>‹#›</a:t>
            </a:fld>
            <a:endParaRPr lang="en-US" dirty="0"/>
          </a:p>
        </p:txBody>
      </p:sp>
      <p:sp>
        <p:nvSpPr>
          <p:cNvPr id="9" name="Picture Placeholder 2"/>
          <p:cNvSpPr>
            <a:spLocks noGrp="1"/>
          </p:cNvSpPr>
          <p:nvPr>
            <p:ph type="pic" idx="13"/>
          </p:nvPr>
        </p:nvSpPr>
        <p:spPr>
          <a:xfrm>
            <a:off x="494640" y="363538"/>
            <a:ext cx="1120272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32367" y="2403145"/>
            <a:ext cx="10742084"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732367" y="3736006"/>
            <a:ext cx="10742084"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045C21-5655-4445-9D7C-0BEBA0AD9C65}" type="datetimeFigureOut">
              <a:rPr lang="en-US" smtClean="0"/>
              <a:t>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C88D5E-61C2-47EB-94B5-DA6C3ED24BD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32367" y="107576"/>
            <a:ext cx="10723035" cy="1336956"/>
          </a:xfrm>
        </p:spPr>
        <p:txBody>
          <a:bodyPr/>
          <a:lstStyle/>
          <a:p>
            <a:r>
              <a:rPr lang="en-US"/>
              <a:t>Click to edit Master title style</a:t>
            </a:r>
            <a:endParaRPr/>
          </a:p>
        </p:txBody>
      </p:sp>
      <p:sp>
        <p:nvSpPr>
          <p:cNvPr id="3" name="Content Placeholder 2"/>
          <p:cNvSpPr>
            <a:spLocks noGrp="1"/>
          </p:cNvSpPr>
          <p:nvPr>
            <p:ph sz="half" idx="1"/>
          </p:nvPr>
        </p:nvSpPr>
        <p:spPr>
          <a:xfrm>
            <a:off x="732367" y="1600201"/>
            <a:ext cx="512064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6334761" y="1600201"/>
            <a:ext cx="512064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6B045C21-5655-4445-9D7C-0BEBA0AD9C65}" type="datetimeFigureOut">
              <a:rPr lang="en-US" smtClean="0"/>
              <a:t>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C88D5E-61C2-47EB-94B5-DA6C3ED24BD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2365" y="107576"/>
            <a:ext cx="10723035"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732365" y="1453225"/>
            <a:ext cx="512064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32365" y="2347416"/>
            <a:ext cx="512064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334760" y="1453225"/>
            <a:ext cx="512064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4760" y="2347416"/>
            <a:ext cx="512064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6B045C21-5655-4445-9D7C-0BEBA0AD9C65}" type="datetimeFigureOut">
              <a:rPr lang="en-US" smtClean="0"/>
              <a:t>2/6/25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C88D5E-61C2-47EB-94B5-DA6C3ED24BD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6B045C21-5655-4445-9D7C-0BEBA0AD9C65}" type="datetimeFigureOut">
              <a:rPr lang="en-US" smtClean="0"/>
              <a:t>2/6/25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C88D5E-61C2-47EB-94B5-DA6C3ED24BD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045C21-5655-4445-9D7C-0BEBA0AD9C65}" type="datetimeFigureOut">
              <a:rPr lang="en-US" smtClean="0"/>
              <a:t>2/6/25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AC88D5E-61C2-47EB-94B5-DA6C3ED24BD1}"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1199" y="611872"/>
            <a:ext cx="512064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6323765" y="368300"/>
            <a:ext cx="512064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711199" y="1787856"/>
            <a:ext cx="512064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045C21-5655-4445-9D7C-0BEBA0AD9C65}" type="datetimeFigureOut">
              <a:rPr lang="en-US" smtClean="0"/>
              <a:t>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C88D5E-61C2-47EB-94B5-DA6C3ED24BD1}"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2367" y="107576"/>
            <a:ext cx="10723035"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732367" y="1600201"/>
            <a:ext cx="10723035" cy="4343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2"/>
          </p:nvPr>
        </p:nvSpPr>
        <p:spPr>
          <a:xfrm>
            <a:off x="7506447" y="6275669"/>
            <a:ext cx="2844800" cy="365125"/>
          </a:xfrm>
          <a:prstGeom prst="rect">
            <a:avLst/>
          </a:prstGeom>
        </p:spPr>
        <p:txBody>
          <a:bodyPr vert="horz" lIns="91440" tIns="45720" rIns="91440" bIns="45720" rtlCol="0" anchor="ctr"/>
          <a:lstStyle>
            <a:lvl1pPr algn="r">
              <a:defRPr sz="1200">
                <a:solidFill>
                  <a:schemeClr val="bg1"/>
                </a:solidFill>
              </a:defRPr>
            </a:lvl1pPr>
          </a:lstStyle>
          <a:p>
            <a:fld id="{6B045C21-5655-4445-9D7C-0BEBA0AD9C65}" type="datetimeFigureOut">
              <a:rPr lang="en-US" smtClean="0"/>
              <a:t>2/6/25</a:t>
            </a:fld>
            <a:endParaRPr lang="en-US" dirty="0"/>
          </a:p>
        </p:txBody>
      </p:sp>
      <p:sp>
        <p:nvSpPr>
          <p:cNvPr id="5" name="Footer Placeholder 4"/>
          <p:cNvSpPr>
            <a:spLocks noGrp="1"/>
          </p:cNvSpPr>
          <p:nvPr>
            <p:ph type="ftr" sz="quarter" idx="3"/>
          </p:nvPr>
        </p:nvSpPr>
        <p:spPr>
          <a:xfrm>
            <a:off x="352611" y="6275669"/>
            <a:ext cx="6454588"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10530541" y="6275669"/>
            <a:ext cx="1320800" cy="365125"/>
          </a:xfrm>
          <a:prstGeom prst="rect">
            <a:avLst/>
          </a:prstGeom>
        </p:spPr>
        <p:txBody>
          <a:bodyPr vert="horz" lIns="91440" tIns="45720" rIns="91440" bIns="45720" rtlCol="0" anchor="ctr"/>
          <a:lstStyle>
            <a:lvl1pPr algn="r">
              <a:defRPr sz="3600">
                <a:solidFill>
                  <a:schemeClr val="bg1"/>
                </a:solidFill>
              </a:defRPr>
            </a:lvl1pPr>
          </a:lstStyle>
          <a:p>
            <a:fld id="{EAC88D5E-61C2-47EB-94B5-DA6C3ED24BD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a sign&#10;&#10;Description automatically generated">
            <a:extLst>
              <a:ext uri="{FF2B5EF4-FFF2-40B4-BE49-F238E27FC236}">
                <a16:creationId xmlns:a16="http://schemas.microsoft.com/office/drawing/2014/main" id="{D9EBA875-A4AF-6CF7-7CAD-C3675556DF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94551" y="1353787"/>
            <a:ext cx="8621149" cy="2584661"/>
          </a:xfrm>
          <a:prstGeom prst="rect">
            <a:avLst/>
          </a:prstGeom>
        </p:spPr>
      </p:pic>
    </p:spTree>
    <p:extLst>
      <p:ext uri="{BB962C8B-B14F-4D97-AF65-F5344CB8AC3E}">
        <p14:creationId xmlns:p14="http://schemas.microsoft.com/office/powerpoint/2010/main" val="1577521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47A3EA-F072-ED19-B87B-EC8B5986DC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36901E-4622-81E9-6CF4-9069EAAA54CE}"/>
              </a:ext>
            </a:extLst>
          </p:cNvPr>
          <p:cNvSpPr>
            <a:spLocks noGrp="1"/>
          </p:cNvSpPr>
          <p:nvPr>
            <p:ph type="title"/>
          </p:nvPr>
        </p:nvSpPr>
        <p:spPr/>
        <p:txBody>
          <a:bodyPr/>
          <a:lstStyle/>
          <a:p>
            <a:pPr algn="l"/>
            <a:endParaRPr lang="en-US" dirty="0"/>
          </a:p>
        </p:txBody>
      </p:sp>
      <p:sp>
        <p:nvSpPr>
          <p:cNvPr id="3" name="Content Placeholder 2">
            <a:extLst>
              <a:ext uri="{FF2B5EF4-FFF2-40B4-BE49-F238E27FC236}">
                <a16:creationId xmlns:a16="http://schemas.microsoft.com/office/drawing/2014/main" id="{7B89A3F9-2CD8-62AD-724B-3D84D02DA3A2}"/>
              </a:ext>
            </a:extLst>
          </p:cNvPr>
          <p:cNvSpPr>
            <a:spLocks noGrp="1"/>
          </p:cNvSpPr>
          <p:nvPr>
            <p:ph idx="1"/>
          </p:nvPr>
        </p:nvSpPr>
        <p:spPr>
          <a:xfrm>
            <a:off x="732367" y="1745972"/>
            <a:ext cx="11099415" cy="4654828"/>
          </a:xfrm>
        </p:spPr>
        <p:txBody>
          <a:bodyPr>
            <a:noAutofit/>
          </a:bodyPr>
          <a:lstStyle/>
          <a:p>
            <a:pPr marL="0" indent="0">
              <a:buNone/>
            </a:pPr>
            <a:endParaRPr lang="en-US" sz="1800" b="0" dirty="0">
              <a:latin typeface="Helvetica" pitchFamily="2" charset="0"/>
            </a:endParaRPr>
          </a:p>
          <a:p>
            <a:pPr marL="0" indent="0">
              <a:buNone/>
            </a:pPr>
            <a:endParaRPr lang="en-US" sz="1800" b="0" dirty="0">
              <a:latin typeface="Helvetica" pitchFamily="2" charset="0"/>
            </a:endParaRPr>
          </a:p>
          <a:p>
            <a:pPr algn="l">
              <a:spcBef>
                <a:spcPts val="0"/>
              </a:spcBef>
              <a:buFont typeface="+mj-lt"/>
              <a:buAutoNum type="arabicPeriod"/>
            </a:pPr>
            <a:r>
              <a:rPr lang="en-US" sz="1800" b="0" i="0" u="none" strike="noStrike" dirty="0">
                <a:solidFill>
                  <a:srgbClr val="222222"/>
                </a:solidFill>
                <a:effectLst/>
                <a:latin typeface="Helvetica" pitchFamily="2" charset="0"/>
              </a:rPr>
              <a:t>From </a:t>
            </a:r>
            <a:r>
              <a:rPr lang="en-US" sz="1800" b="1" i="0" u="none" strike="noStrike" dirty="0">
                <a:solidFill>
                  <a:srgbClr val="222222"/>
                </a:solidFill>
                <a:effectLst/>
                <a:latin typeface="Helvetica" pitchFamily="2" charset="0"/>
              </a:rPr>
              <a:t>Status</a:t>
            </a:r>
            <a:r>
              <a:rPr lang="en-US" sz="1800" b="0" i="0" u="none" strike="noStrike" dirty="0">
                <a:solidFill>
                  <a:srgbClr val="222222"/>
                </a:solidFill>
                <a:effectLst/>
                <a:latin typeface="Helvetica" pitchFamily="2" charset="0"/>
              </a:rPr>
              <a:t>, choose </a:t>
            </a:r>
            <a:r>
              <a:rPr lang="en-US" sz="1800" b="1" i="0" u="none" strike="noStrike" dirty="0">
                <a:solidFill>
                  <a:srgbClr val="222222"/>
                </a:solidFill>
                <a:effectLst/>
                <a:latin typeface="Helvetica" pitchFamily="2" charset="0"/>
              </a:rPr>
              <a:t>Open</a:t>
            </a:r>
            <a:r>
              <a:rPr lang="en-US" sz="1800" b="0" i="0" u="none" strike="noStrike" dirty="0">
                <a:solidFill>
                  <a:srgbClr val="222222"/>
                </a:solidFill>
                <a:effectLst/>
                <a:latin typeface="Helvetica" pitchFamily="2" charset="0"/>
              </a:rPr>
              <a:t> or </a:t>
            </a:r>
            <a:r>
              <a:rPr lang="en-US" sz="1800" b="1" i="0" u="none" strike="noStrike" dirty="0">
                <a:solidFill>
                  <a:srgbClr val="222222"/>
                </a:solidFill>
                <a:effectLst/>
                <a:latin typeface="Helvetica" pitchFamily="2" charset="0"/>
              </a:rPr>
              <a:t>Closed</a:t>
            </a:r>
            <a:r>
              <a:rPr lang="en-US" sz="1800" b="0" i="0" u="none" strike="noStrike" dirty="0">
                <a:solidFill>
                  <a:srgbClr val="222222"/>
                </a:solidFill>
                <a:effectLst/>
                <a:latin typeface="Helvetica" pitchFamily="2" charset="0"/>
              </a:rPr>
              <a:t>.</a:t>
            </a:r>
          </a:p>
          <a:p>
            <a:pPr algn="l">
              <a:spcBef>
                <a:spcPts val="0"/>
              </a:spcBef>
              <a:buFont typeface="+mj-lt"/>
              <a:buAutoNum type="arabicPeriod"/>
            </a:pPr>
            <a:r>
              <a:rPr lang="en-US" sz="1800" b="0" i="0" u="none" strike="noStrike" dirty="0">
                <a:solidFill>
                  <a:srgbClr val="222222"/>
                </a:solidFill>
                <a:effectLst/>
                <a:latin typeface="Helvetica" pitchFamily="2" charset="0"/>
              </a:rPr>
              <a:t>Choose the start day for your </a:t>
            </a:r>
            <a:r>
              <a:rPr lang="en-US" sz="1800" b="1" i="0" u="none" strike="noStrike" dirty="0">
                <a:solidFill>
                  <a:srgbClr val="222222"/>
                </a:solidFill>
                <a:effectLst/>
                <a:latin typeface="Helvetica" pitchFamily="2" charset="0"/>
              </a:rPr>
              <a:t>Hours of operation</a:t>
            </a:r>
            <a:r>
              <a:rPr lang="en-US" sz="1800" b="0" i="0" u="none" strike="noStrike" dirty="0">
                <a:solidFill>
                  <a:srgbClr val="222222"/>
                </a:solidFill>
                <a:effectLst/>
                <a:latin typeface="Helvetica" pitchFamily="2" charset="0"/>
              </a:rPr>
              <a:t> time slot.</a:t>
            </a:r>
          </a:p>
          <a:p>
            <a:pPr algn="l">
              <a:spcBef>
                <a:spcPts val="0"/>
              </a:spcBef>
              <a:buFont typeface="+mj-lt"/>
              <a:buAutoNum type="arabicPeriod"/>
            </a:pPr>
            <a:r>
              <a:rPr lang="en-US" sz="1800" b="0" i="0" u="none" strike="noStrike" dirty="0">
                <a:solidFill>
                  <a:srgbClr val="222222"/>
                </a:solidFill>
                <a:effectLst/>
                <a:latin typeface="Helvetica" pitchFamily="2" charset="0"/>
              </a:rPr>
              <a:t>Choose the </a:t>
            </a:r>
            <a:r>
              <a:rPr lang="en-US" sz="1800" b="1" i="0" u="none" strike="noStrike" dirty="0">
                <a:solidFill>
                  <a:srgbClr val="222222"/>
                </a:solidFill>
                <a:effectLst/>
                <a:latin typeface="Helvetica" pitchFamily="2" charset="0"/>
              </a:rPr>
              <a:t>Start time</a:t>
            </a:r>
            <a:r>
              <a:rPr lang="en-US" sz="1800" b="0" i="0" u="none" strike="noStrike" dirty="0">
                <a:solidFill>
                  <a:srgbClr val="222222"/>
                </a:solidFill>
                <a:effectLst/>
                <a:latin typeface="Helvetica" pitchFamily="2" charset="0"/>
              </a:rPr>
              <a:t> when the service point opens. If the status of the row is </a:t>
            </a:r>
            <a:r>
              <a:rPr lang="en-US" sz="1800" b="1" i="0" u="none" strike="noStrike" dirty="0">
                <a:solidFill>
                  <a:srgbClr val="222222"/>
                </a:solidFill>
                <a:effectLst/>
                <a:latin typeface="Helvetica" pitchFamily="2" charset="0"/>
              </a:rPr>
              <a:t>Closed</a:t>
            </a:r>
            <a:r>
              <a:rPr lang="en-US" sz="1800" b="0" i="0" u="none" strike="noStrike" dirty="0">
                <a:solidFill>
                  <a:srgbClr val="222222"/>
                </a:solidFill>
                <a:effectLst/>
                <a:latin typeface="Helvetica" pitchFamily="2" charset="0"/>
              </a:rPr>
              <a:t>, you do not set a start time.</a:t>
            </a:r>
          </a:p>
          <a:p>
            <a:pPr algn="l">
              <a:spcBef>
                <a:spcPts val="0"/>
              </a:spcBef>
              <a:buFont typeface="+mj-lt"/>
              <a:buAutoNum type="arabicPeriod"/>
            </a:pPr>
            <a:r>
              <a:rPr lang="en-US" sz="1800" b="0" i="0" u="none" strike="noStrike" dirty="0">
                <a:solidFill>
                  <a:srgbClr val="222222"/>
                </a:solidFill>
                <a:effectLst/>
                <a:latin typeface="Helvetica" pitchFamily="2" charset="0"/>
              </a:rPr>
              <a:t>Choose the </a:t>
            </a:r>
            <a:r>
              <a:rPr lang="en-US" sz="1800" b="1" i="0" u="none" strike="noStrike" dirty="0">
                <a:solidFill>
                  <a:srgbClr val="222222"/>
                </a:solidFill>
                <a:effectLst/>
                <a:latin typeface="Helvetica" pitchFamily="2" charset="0"/>
              </a:rPr>
              <a:t>End day</a:t>
            </a:r>
            <a:r>
              <a:rPr lang="en-US" sz="1800" b="0" i="0" u="none" strike="noStrike" dirty="0">
                <a:solidFill>
                  <a:srgbClr val="222222"/>
                </a:solidFill>
                <a:effectLst/>
                <a:latin typeface="Helvetica" pitchFamily="2" charset="0"/>
              </a:rPr>
              <a:t> when the service point closes. If your library remains open after 11:59 PM, your end day will be different than your start day.</a:t>
            </a:r>
          </a:p>
          <a:p>
            <a:pPr algn="l">
              <a:spcBef>
                <a:spcPts val="0"/>
              </a:spcBef>
              <a:buFont typeface="+mj-lt"/>
              <a:buAutoNum type="arabicPeriod"/>
            </a:pPr>
            <a:r>
              <a:rPr lang="en-US" sz="1800" b="0" i="0" u="none" strike="noStrike" dirty="0">
                <a:solidFill>
                  <a:srgbClr val="222222"/>
                </a:solidFill>
                <a:effectLst/>
                <a:latin typeface="Helvetica" pitchFamily="2" charset="0"/>
              </a:rPr>
              <a:t>Choose the </a:t>
            </a:r>
            <a:r>
              <a:rPr lang="en-US" sz="1800" b="1" i="0" u="none" strike="noStrike" dirty="0">
                <a:solidFill>
                  <a:srgbClr val="222222"/>
                </a:solidFill>
                <a:effectLst/>
                <a:latin typeface="Helvetica" pitchFamily="2" charset="0"/>
              </a:rPr>
              <a:t>End time</a:t>
            </a:r>
            <a:r>
              <a:rPr lang="en-US" sz="1800" b="0" i="0" u="none" strike="noStrike" dirty="0">
                <a:solidFill>
                  <a:srgbClr val="222222"/>
                </a:solidFill>
                <a:effectLst/>
                <a:latin typeface="Helvetica" pitchFamily="2" charset="0"/>
              </a:rPr>
              <a:t> when the service point closes. If the status of the row is </a:t>
            </a:r>
            <a:r>
              <a:rPr lang="en-US" sz="1800" b="1" i="0" u="none" strike="noStrike" dirty="0">
                <a:solidFill>
                  <a:srgbClr val="222222"/>
                </a:solidFill>
                <a:effectLst/>
                <a:latin typeface="Helvetica" pitchFamily="2" charset="0"/>
              </a:rPr>
              <a:t>Closed</a:t>
            </a:r>
            <a:r>
              <a:rPr lang="en-US" sz="1800" b="0" i="0" u="none" strike="noStrike" dirty="0">
                <a:solidFill>
                  <a:srgbClr val="222222"/>
                </a:solidFill>
                <a:effectLst/>
                <a:latin typeface="Helvetica" pitchFamily="2" charset="0"/>
              </a:rPr>
              <a:t>, you do not set an end time.</a:t>
            </a:r>
          </a:p>
          <a:p>
            <a:pPr algn="l">
              <a:spcBef>
                <a:spcPts val="0"/>
              </a:spcBef>
              <a:buFont typeface="+mj-lt"/>
              <a:buAutoNum type="arabicPeriod"/>
            </a:pPr>
            <a:r>
              <a:rPr lang="en-US" sz="1800" b="0" i="0" u="none" strike="noStrike" dirty="0">
                <a:solidFill>
                  <a:srgbClr val="222222"/>
                </a:solidFill>
                <a:effectLst/>
                <a:latin typeface="Helvetica" pitchFamily="2" charset="0"/>
              </a:rPr>
              <a:t>Click </a:t>
            </a:r>
            <a:r>
              <a:rPr lang="en-US" sz="1800" b="1" i="0" u="none" strike="noStrike" dirty="0">
                <a:solidFill>
                  <a:srgbClr val="222222"/>
                </a:solidFill>
                <a:effectLst/>
                <a:latin typeface="Helvetica" pitchFamily="2" charset="0"/>
              </a:rPr>
              <a:t>Add row</a:t>
            </a:r>
            <a:r>
              <a:rPr lang="en-US" sz="1800" b="0" i="0" u="none" strike="noStrike" dirty="0">
                <a:solidFill>
                  <a:srgbClr val="222222"/>
                </a:solidFill>
                <a:effectLst/>
                <a:latin typeface="Helvetica" pitchFamily="2" charset="0"/>
              </a:rPr>
              <a:t> to add additional rows as needed.</a:t>
            </a:r>
          </a:p>
          <a:p>
            <a:pPr algn="l">
              <a:spcBef>
                <a:spcPts val="0"/>
              </a:spcBef>
              <a:buFont typeface="+mj-lt"/>
              <a:buAutoNum type="arabicPeriod"/>
            </a:pPr>
            <a:r>
              <a:rPr lang="en-US" sz="1800" b="0" i="0" u="none" strike="noStrike" dirty="0">
                <a:solidFill>
                  <a:srgbClr val="222222"/>
                </a:solidFill>
                <a:effectLst/>
                <a:latin typeface="Helvetica" pitchFamily="2" charset="0"/>
              </a:rPr>
              <a:t>When you are finished adding your hours of operation, click </a:t>
            </a:r>
            <a:r>
              <a:rPr lang="en-US" sz="1800" b="1" i="0" u="none" strike="noStrike" dirty="0">
                <a:solidFill>
                  <a:srgbClr val="222222"/>
                </a:solidFill>
                <a:effectLst/>
                <a:latin typeface="Helvetica" pitchFamily="2" charset="0"/>
              </a:rPr>
              <a:t>Save and close</a:t>
            </a:r>
            <a:r>
              <a:rPr lang="en-US" sz="1800" b="0" i="0" u="none" strike="noStrike" dirty="0">
                <a:solidFill>
                  <a:srgbClr val="222222"/>
                </a:solidFill>
                <a:effectLst/>
                <a:latin typeface="Helvetica" pitchFamily="2" charset="0"/>
              </a:rPr>
              <a:t> at the bottom to save your calendar.</a:t>
            </a:r>
          </a:p>
          <a:p>
            <a:pPr marL="0" indent="0" algn="l">
              <a:spcBef>
                <a:spcPts val="0"/>
              </a:spcBef>
              <a:buNone/>
            </a:pPr>
            <a:r>
              <a:rPr lang="en-US" sz="1800" b="0" i="0" u="none" strike="noStrike" dirty="0">
                <a:solidFill>
                  <a:srgbClr val="222222"/>
                </a:solidFill>
                <a:effectLst/>
                <a:latin typeface="Helvetica" pitchFamily="2" charset="0"/>
              </a:rPr>
              <a:t>If you make a mistake with a calendar row, click the Trash can under </a:t>
            </a:r>
            <a:r>
              <a:rPr lang="en-US" sz="1800" b="1" i="0" u="none" strike="noStrike" dirty="0">
                <a:solidFill>
                  <a:srgbClr val="222222"/>
                </a:solidFill>
                <a:effectLst/>
                <a:latin typeface="Helvetica" pitchFamily="2" charset="0"/>
              </a:rPr>
              <a:t>Actions</a:t>
            </a:r>
            <a:r>
              <a:rPr lang="en-US" sz="1800" b="0" i="0" u="none" strike="noStrike" dirty="0">
                <a:solidFill>
                  <a:srgbClr val="222222"/>
                </a:solidFill>
                <a:effectLst/>
                <a:latin typeface="Helvetica" pitchFamily="2" charset="0"/>
              </a:rPr>
              <a:t> to remove it and add a new time slot. When you save your changes, FOLIO will sort the rows so that they display in a standard week order</a:t>
            </a:r>
            <a:br>
              <a:rPr lang="en-US" sz="1400" dirty="0"/>
            </a:br>
            <a:br>
              <a:rPr lang="en-US" sz="1400" dirty="0"/>
            </a:br>
            <a:endParaRPr lang="en-US" sz="1800" b="0" dirty="0">
              <a:latin typeface="Helvetica" pitchFamily="2" charset="0"/>
            </a:endParaRPr>
          </a:p>
        </p:txBody>
      </p:sp>
      <p:pic>
        <p:nvPicPr>
          <p:cNvPr id="7" name="Picture 6" descr="A blue and white logo&#10;&#10;Description automatically generated">
            <a:extLst>
              <a:ext uri="{FF2B5EF4-FFF2-40B4-BE49-F238E27FC236}">
                <a16:creationId xmlns:a16="http://schemas.microsoft.com/office/drawing/2014/main" id="{7135DF93-191C-00BA-9E0E-623D7C0012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367" y="185411"/>
            <a:ext cx="4596477" cy="1336956"/>
          </a:xfrm>
          <a:prstGeom prst="rect">
            <a:avLst/>
          </a:prstGeom>
        </p:spPr>
      </p:pic>
      <p:sp>
        <p:nvSpPr>
          <p:cNvPr id="4" name="TextBox 3">
            <a:extLst>
              <a:ext uri="{FF2B5EF4-FFF2-40B4-BE49-F238E27FC236}">
                <a16:creationId xmlns:a16="http://schemas.microsoft.com/office/drawing/2014/main" id="{8A822657-C6BB-947C-7790-5C9B5F385A2B}"/>
              </a:ext>
            </a:extLst>
          </p:cNvPr>
          <p:cNvSpPr txBox="1"/>
          <p:nvPr/>
        </p:nvSpPr>
        <p:spPr>
          <a:xfrm>
            <a:off x="732367" y="1967345"/>
            <a:ext cx="4855816" cy="954107"/>
          </a:xfrm>
          <a:prstGeom prst="rect">
            <a:avLst/>
          </a:prstGeom>
          <a:noFill/>
        </p:spPr>
        <p:txBody>
          <a:bodyPr wrap="none" rtlCol="0">
            <a:spAutoFit/>
          </a:bodyPr>
          <a:lstStyle/>
          <a:p>
            <a:r>
              <a:rPr lang="en-US" sz="2800" b="1" u="none" strike="noStrike" dirty="0">
                <a:solidFill>
                  <a:srgbClr val="222222"/>
                </a:solidFill>
                <a:effectLst/>
                <a:latin typeface="Helvetica" pitchFamily="2" charset="0"/>
              </a:rPr>
              <a:t>Adding Hours Of Operation</a:t>
            </a:r>
          </a:p>
          <a:p>
            <a:pPr algn="l"/>
            <a:endParaRPr lang="en-US" sz="2800" b="1" i="0" u="none" strike="noStrike" dirty="0">
              <a:solidFill>
                <a:srgbClr val="222222"/>
              </a:solidFill>
              <a:effectLst/>
              <a:latin typeface="Helvetica" pitchFamily="2" charset="0"/>
            </a:endParaRPr>
          </a:p>
        </p:txBody>
      </p:sp>
    </p:spTree>
    <p:extLst>
      <p:ext uri="{BB962C8B-B14F-4D97-AF65-F5344CB8AC3E}">
        <p14:creationId xmlns:p14="http://schemas.microsoft.com/office/powerpoint/2010/main" val="2234775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114EBE-04BC-561E-5570-66D74AF4A6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A07810-C47D-3AD8-A315-1037402F60F8}"/>
              </a:ext>
            </a:extLst>
          </p:cNvPr>
          <p:cNvSpPr>
            <a:spLocks noGrp="1"/>
          </p:cNvSpPr>
          <p:nvPr>
            <p:ph type="title"/>
          </p:nvPr>
        </p:nvSpPr>
        <p:spPr/>
        <p:txBody>
          <a:bodyPr/>
          <a:lstStyle/>
          <a:p>
            <a:pPr algn="l"/>
            <a:endParaRPr lang="en-US" dirty="0"/>
          </a:p>
        </p:txBody>
      </p:sp>
      <p:sp>
        <p:nvSpPr>
          <p:cNvPr id="3" name="Content Placeholder 2">
            <a:extLst>
              <a:ext uri="{FF2B5EF4-FFF2-40B4-BE49-F238E27FC236}">
                <a16:creationId xmlns:a16="http://schemas.microsoft.com/office/drawing/2014/main" id="{C9246D60-6CBD-F837-AEA3-70FB1248EE93}"/>
              </a:ext>
            </a:extLst>
          </p:cNvPr>
          <p:cNvSpPr>
            <a:spLocks noGrp="1"/>
          </p:cNvSpPr>
          <p:nvPr>
            <p:ph idx="1"/>
          </p:nvPr>
        </p:nvSpPr>
        <p:spPr>
          <a:xfrm>
            <a:off x="732367" y="1745972"/>
            <a:ext cx="11099415" cy="4654828"/>
          </a:xfrm>
        </p:spPr>
        <p:txBody>
          <a:bodyPr>
            <a:noAutofit/>
          </a:bodyPr>
          <a:lstStyle/>
          <a:p>
            <a:pPr marL="0" indent="0">
              <a:buNone/>
            </a:pPr>
            <a:endParaRPr lang="en-US" sz="1800" b="0" dirty="0">
              <a:latin typeface="Helvetica" pitchFamily="2" charset="0"/>
            </a:endParaRPr>
          </a:p>
          <a:p>
            <a:pPr marL="0" indent="0">
              <a:buNone/>
            </a:pPr>
            <a:endParaRPr lang="en-US" sz="1800" b="0" dirty="0">
              <a:latin typeface="Helvetica" pitchFamily="2" charset="0"/>
            </a:endParaRPr>
          </a:p>
          <a:p>
            <a:pPr algn="l">
              <a:spcBef>
                <a:spcPts val="0"/>
              </a:spcBef>
            </a:pPr>
            <a:r>
              <a:rPr lang="en-US" sz="1800" b="0" i="0" u="none" strike="noStrike" dirty="0">
                <a:solidFill>
                  <a:srgbClr val="222222"/>
                </a:solidFill>
                <a:effectLst/>
                <a:latin typeface="Helvetica" pitchFamily="2" charset="0"/>
              </a:rPr>
              <a:t>Libraries will often have standard hours that apply for a long period of time, such as an academic semester, but also want to be able to change their hours for specific dates like local holidays or exam periods. Exceptions provide a way to override a service point’s regular hours.</a:t>
            </a:r>
          </a:p>
          <a:p>
            <a:pPr algn="l">
              <a:spcBef>
                <a:spcPts val="0"/>
              </a:spcBef>
            </a:pPr>
            <a:r>
              <a:rPr lang="en-US" sz="1800" b="0" i="0" u="none" strike="noStrike" dirty="0">
                <a:solidFill>
                  <a:srgbClr val="222222"/>
                </a:solidFill>
                <a:effectLst/>
                <a:latin typeface="Helvetica" pitchFamily="2" charset="0"/>
              </a:rPr>
              <a:t>A library can use exceptions to completely close a service point, or to change a service point’s hours. For example, a library may be open 9 AM to midnight Sunday through Saturday during the academic year, but they may only be open 9 AM to 5 PM Monday through Friday during Spring Break. Exceptions would allow them to set up the 9 AM to 5 PM schedule and apply it to a specific week.</a:t>
            </a:r>
          </a:p>
          <a:p>
            <a:pPr algn="l">
              <a:spcBef>
                <a:spcPts val="0"/>
              </a:spcBef>
            </a:pPr>
            <a:r>
              <a:rPr lang="en-US" sz="1800" b="0" i="0" u="none" strike="noStrike" dirty="0">
                <a:solidFill>
                  <a:srgbClr val="222222"/>
                </a:solidFill>
                <a:effectLst/>
                <a:latin typeface="Helvetica" pitchFamily="2" charset="0"/>
              </a:rPr>
              <a:t>There are two types of exceptions:</a:t>
            </a:r>
          </a:p>
          <a:p>
            <a:pPr algn="l">
              <a:spcBef>
                <a:spcPts val="0"/>
              </a:spcBef>
            </a:pPr>
            <a:r>
              <a:rPr lang="en-US" sz="1800" b="0" i="0" u="none" strike="noStrike" dirty="0">
                <a:solidFill>
                  <a:srgbClr val="222222"/>
                </a:solidFill>
                <a:effectLst/>
                <a:latin typeface="Helvetica" pitchFamily="2" charset="0"/>
              </a:rPr>
              <a:t>Closures: Exceptional closures will close a service point from the start to the end date, inclusive. These can be applied to one or more calendar days.</a:t>
            </a:r>
          </a:p>
          <a:p>
            <a:pPr algn="l">
              <a:spcBef>
                <a:spcPts val="0"/>
              </a:spcBef>
            </a:pPr>
            <a:r>
              <a:rPr lang="en-US" sz="1800" b="0" i="0" u="none" strike="noStrike" dirty="0">
                <a:solidFill>
                  <a:srgbClr val="222222"/>
                </a:solidFill>
                <a:effectLst/>
                <a:latin typeface="Helvetica" pitchFamily="2" charset="0"/>
              </a:rPr>
              <a:t>Openings: Exceptional openings can allow you to specify multiple date/time ranges, allowing you change opening and closing hours on a day.</a:t>
            </a:r>
          </a:p>
          <a:p>
            <a:pPr marL="0" indent="0">
              <a:buNone/>
            </a:pPr>
            <a:br>
              <a:rPr lang="en-US" sz="1400" dirty="0"/>
            </a:br>
            <a:br>
              <a:rPr lang="en-US" sz="1400" dirty="0"/>
            </a:br>
            <a:endParaRPr lang="en-US" sz="1800" b="0" dirty="0">
              <a:latin typeface="Helvetica" pitchFamily="2" charset="0"/>
            </a:endParaRPr>
          </a:p>
        </p:txBody>
      </p:sp>
      <p:pic>
        <p:nvPicPr>
          <p:cNvPr id="7" name="Picture 6" descr="A blue and white logo&#10;&#10;Description automatically generated">
            <a:extLst>
              <a:ext uri="{FF2B5EF4-FFF2-40B4-BE49-F238E27FC236}">
                <a16:creationId xmlns:a16="http://schemas.microsoft.com/office/drawing/2014/main" id="{23510597-40E8-A587-72CA-B71753ECD1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367" y="185411"/>
            <a:ext cx="4596477" cy="1336956"/>
          </a:xfrm>
          <a:prstGeom prst="rect">
            <a:avLst/>
          </a:prstGeom>
        </p:spPr>
      </p:pic>
      <p:sp>
        <p:nvSpPr>
          <p:cNvPr id="4" name="TextBox 3">
            <a:extLst>
              <a:ext uri="{FF2B5EF4-FFF2-40B4-BE49-F238E27FC236}">
                <a16:creationId xmlns:a16="http://schemas.microsoft.com/office/drawing/2014/main" id="{6C197DE9-95ED-D80D-C119-02E9A77971EA}"/>
              </a:ext>
            </a:extLst>
          </p:cNvPr>
          <p:cNvSpPr txBox="1"/>
          <p:nvPr/>
        </p:nvSpPr>
        <p:spPr>
          <a:xfrm>
            <a:off x="732367" y="1967345"/>
            <a:ext cx="6329746" cy="954107"/>
          </a:xfrm>
          <a:prstGeom prst="rect">
            <a:avLst/>
          </a:prstGeom>
          <a:noFill/>
        </p:spPr>
        <p:txBody>
          <a:bodyPr wrap="none" rtlCol="0">
            <a:spAutoFit/>
          </a:bodyPr>
          <a:lstStyle/>
          <a:p>
            <a:r>
              <a:rPr lang="en-US" sz="2800" b="1" u="none" strike="noStrike" dirty="0">
                <a:solidFill>
                  <a:srgbClr val="222222"/>
                </a:solidFill>
                <a:effectLst/>
                <a:latin typeface="Helvetica" pitchFamily="2" charset="0"/>
              </a:rPr>
              <a:t>Adding Exceptions To The Calendar</a:t>
            </a:r>
          </a:p>
          <a:p>
            <a:pPr algn="l"/>
            <a:endParaRPr lang="en-US" sz="2800" b="1" i="0" u="none" strike="noStrike" dirty="0">
              <a:solidFill>
                <a:srgbClr val="222222"/>
              </a:solidFill>
              <a:effectLst/>
              <a:latin typeface="Helvetica" pitchFamily="2" charset="0"/>
            </a:endParaRPr>
          </a:p>
        </p:txBody>
      </p:sp>
    </p:spTree>
    <p:extLst>
      <p:ext uri="{BB962C8B-B14F-4D97-AF65-F5344CB8AC3E}">
        <p14:creationId xmlns:p14="http://schemas.microsoft.com/office/powerpoint/2010/main" val="906199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7377E5-BC63-291B-59D3-ED33ED999C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734A56-7471-BBA2-7712-F667A1195A16}"/>
              </a:ext>
            </a:extLst>
          </p:cNvPr>
          <p:cNvSpPr>
            <a:spLocks noGrp="1"/>
          </p:cNvSpPr>
          <p:nvPr>
            <p:ph type="title"/>
          </p:nvPr>
        </p:nvSpPr>
        <p:spPr/>
        <p:txBody>
          <a:bodyPr/>
          <a:lstStyle/>
          <a:p>
            <a:pPr algn="l"/>
            <a:endParaRPr lang="en-US" dirty="0"/>
          </a:p>
        </p:txBody>
      </p:sp>
      <p:sp>
        <p:nvSpPr>
          <p:cNvPr id="3" name="Content Placeholder 2">
            <a:extLst>
              <a:ext uri="{FF2B5EF4-FFF2-40B4-BE49-F238E27FC236}">
                <a16:creationId xmlns:a16="http://schemas.microsoft.com/office/drawing/2014/main" id="{FD623DF7-0EA0-E375-D4C4-154F3151AB50}"/>
              </a:ext>
            </a:extLst>
          </p:cNvPr>
          <p:cNvSpPr>
            <a:spLocks noGrp="1"/>
          </p:cNvSpPr>
          <p:nvPr>
            <p:ph idx="1"/>
          </p:nvPr>
        </p:nvSpPr>
        <p:spPr>
          <a:xfrm>
            <a:off x="732367" y="1745972"/>
            <a:ext cx="11099415" cy="4654828"/>
          </a:xfrm>
        </p:spPr>
        <p:txBody>
          <a:bodyPr>
            <a:noAutofit/>
          </a:bodyPr>
          <a:lstStyle/>
          <a:p>
            <a:pPr marL="0" indent="0">
              <a:buNone/>
            </a:pPr>
            <a:endParaRPr lang="en-US" sz="1800" b="0" dirty="0">
              <a:latin typeface="Helvetica" pitchFamily="2" charset="0"/>
            </a:endParaRPr>
          </a:p>
          <a:p>
            <a:pPr marL="0" indent="0">
              <a:buNone/>
            </a:pPr>
            <a:endParaRPr lang="en-US" sz="1800" b="0" dirty="0">
              <a:latin typeface="Helvetica" pitchFamily="2" charset="0"/>
            </a:endParaRPr>
          </a:p>
          <a:p>
            <a:pPr marL="0" indent="0" algn="l">
              <a:spcBef>
                <a:spcPts val="0"/>
              </a:spcBef>
              <a:buNone/>
            </a:pPr>
            <a:r>
              <a:rPr lang="en-US" sz="1800" b="0" i="0" u="none" strike="noStrike" dirty="0">
                <a:solidFill>
                  <a:srgbClr val="222222"/>
                </a:solidFill>
                <a:effectLst/>
                <a:latin typeface="Helvetica" pitchFamily="2" charset="0"/>
              </a:rPr>
              <a:t>To add an exception to a calendar:</a:t>
            </a:r>
          </a:p>
          <a:p>
            <a:pPr algn="l">
              <a:spcBef>
                <a:spcPts val="0"/>
              </a:spcBef>
              <a:buFont typeface="+mj-lt"/>
              <a:buAutoNum type="arabicPeriod"/>
            </a:pPr>
            <a:r>
              <a:rPr lang="en-US" sz="1800" b="0" i="0" u="none" strike="noStrike" dirty="0">
                <a:solidFill>
                  <a:srgbClr val="222222"/>
                </a:solidFill>
                <a:effectLst/>
                <a:latin typeface="Helvetica" pitchFamily="2" charset="0"/>
              </a:rPr>
              <a:t>Under the </a:t>
            </a:r>
            <a:r>
              <a:rPr lang="en-US" sz="1800" b="1" i="0" u="none" strike="noStrike" dirty="0">
                <a:solidFill>
                  <a:srgbClr val="222222"/>
                </a:solidFill>
                <a:effectLst/>
                <a:latin typeface="Helvetica" pitchFamily="2" charset="0"/>
              </a:rPr>
              <a:t>Exceptions</a:t>
            </a:r>
            <a:r>
              <a:rPr lang="en-US" sz="1800" b="0" i="0" u="none" strike="noStrike" dirty="0">
                <a:solidFill>
                  <a:srgbClr val="222222"/>
                </a:solidFill>
                <a:effectLst/>
                <a:latin typeface="Helvetica" pitchFamily="2" charset="0"/>
              </a:rPr>
              <a:t> accordion, click </a:t>
            </a:r>
            <a:r>
              <a:rPr lang="en-US" sz="1800" b="1" i="0" u="none" strike="noStrike" dirty="0">
                <a:solidFill>
                  <a:srgbClr val="222222"/>
                </a:solidFill>
                <a:effectLst/>
                <a:latin typeface="Helvetica" pitchFamily="2" charset="0"/>
              </a:rPr>
              <a:t>Add row</a:t>
            </a:r>
            <a:r>
              <a:rPr lang="en-US" sz="1800" b="0" i="0" u="none" strike="noStrike" dirty="0">
                <a:solidFill>
                  <a:srgbClr val="222222"/>
                </a:solidFill>
                <a:effectLst/>
                <a:latin typeface="Helvetica" pitchFamily="2" charset="0"/>
              </a:rPr>
              <a:t>.</a:t>
            </a:r>
          </a:p>
          <a:p>
            <a:pPr algn="l">
              <a:spcBef>
                <a:spcPts val="0"/>
              </a:spcBef>
              <a:buFont typeface="+mj-lt"/>
              <a:buAutoNum type="arabicPeriod"/>
            </a:pPr>
            <a:r>
              <a:rPr lang="en-US" sz="1800" b="0" i="0" u="none" strike="noStrike" dirty="0">
                <a:solidFill>
                  <a:srgbClr val="222222"/>
                </a:solidFill>
                <a:effectLst/>
                <a:latin typeface="Helvetica" pitchFamily="2" charset="0"/>
              </a:rPr>
              <a:t>Provide a </a:t>
            </a:r>
            <a:r>
              <a:rPr lang="en-US" sz="1800" b="1" i="0" u="none" strike="noStrike" dirty="0">
                <a:solidFill>
                  <a:srgbClr val="222222"/>
                </a:solidFill>
                <a:effectLst/>
                <a:latin typeface="Helvetica" pitchFamily="2" charset="0"/>
              </a:rPr>
              <a:t>Name</a:t>
            </a:r>
            <a:r>
              <a:rPr lang="en-US" sz="1800" b="0" i="0" u="none" strike="noStrike" dirty="0">
                <a:solidFill>
                  <a:srgbClr val="222222"/>
                </a:solidFill>
                <a:effectLst/>
                <a:latin typeface="Helvetica" pitchFamily="2" charset="0"/>
              </a:rPr>
              <a:t> for the exception period.</a:t>
            </a:r>
          </a:p>
          <a:p>
            <a:pPr algn="l">
              <a:spcBef>
                <a:spcPts val="0"/>
              </a:spcBef>
              <a:buFont typeface="+mj-lt"/>
              <a:buAutoNum type="arabicPeriod"/>
            </a:pPr>
            <a:r>
              <a:rPr lang="en-US" sz="1800" b="0" i="0" u="none" strike="noStrike" dirty="0">
                <a:solidFill>
                  <a:srgbClr val="222222"/>
                </a:solidFill>
                <a:effectLst/>
                <a:latin typeface="Helvetica" pitchFamily="2" charset="0"/>
              </a:rPr>
              <a:t>From </a:t>
            </a:r>
            <a:r>
              <a:rPr lang="en-US" sz="1800" b="1" i="0" u="none" strike="noStrike" dirty="0">
                <a:solidFill>
                  <a:srgbClr val="222222"/>
                </a:solidFill>
                <a:effectLst/>
                <a:latin typeface="Helvetica" pitchFamily="2" charset="0"/>
              </a:rPr>
              <a:t>Status</a:t>
            </a:r>
            <a:r>
              <a:rPr lang="en-US" sz="1800" b="0" i="0" u="none" strike="noStrike" dirty="0">
                <a:solidFill>
                  <a:srgbClr val="222222"/>
                </a:solidFill>
                <a:effectLst/>
                <a:latin typeface="Helvetica" pitchFamily="2" charset="0"/>
              </a:rPr>
              <a:t>, choose </a:t>
            </a:r>
            <a:r>
              <a:rPr lang="en-US" sz="1800" b="1" i="0" u="none" strike="noStrike" dirty="0">
                <a:solidFill>
                  <a:srgbClr val="222222"/>
                </a:solidFill>
                <a:effectLst/>
                <a:latin typeface="Helvetica" pitchFamily="2" charset="0"/>
              </a:rPr>
              <a:t>Open</a:t>
            </a:r>
            <a:r>
              <a:rPr lang="en-US" sz="1800" b="0" i="0" u="none" strike="noStrike" dirty="0">
                <a:solidFill>
                  <a:srgbClr val="222222"/>
                </a:solidFill>
                <a:effectLst/>
                <a:latin typeface="Helvetica" pitchFamily="2" charset="0"/>
              </a:rPr>
              <a:t> to create an exceptional opening period, or </a:t>
            </a:r>
            <a:r>
              <a:rPr lang="en-US" sz="1800" b="1" i="0" u="none" strike="noStrike" dirty="0">
                <a:solidFill>
                  <a:srgbClr val="222222"/>
                </a:solidFill>
                <a:effectLst/>
                <a:latin typeface="Helvetica" pitchFamily="2" charset="0"/>
              </a:rPr>
              <a:t>Closed</a:t>
            </a:r>
            <a:r>
              <a:rPr lang="en-US" sz="1800" b="0" i="0" u="none" strike="noStrike" dirty="0">
                <a:solidFill>
                  <a:srgbClr val="222222"/>
                </a:solidFill>
                <a:effectLst/>
                <a:latin typeface="Helvetica" pitchFamily="2" charset="0"/>
              </a:rPr>
              <a:t> to create an exceptional closure period.</a:t>
            </a:r>
          </a:p>
          <a:p>
            <a:pPr algn="l">
              <a:spcBef>
                <a:spcPts val="0"/>
              </a:spcBef>
              <a:buFont typeface="+mj-lt"/>
              <a:buAutoNum type="arabicPeriod"/>
            </a:pPr>
            <a:r>
              <a:rPr lang="en-US" sz="1800" b="0" i="0" u="none" strike="noStrike" dirty="0">
                <a:solidFill>
                  <a:srgbClr val="222222"/>
                </a:solidFill>
                <a:effectLst/>
                <a:latin typeface="Helvetica" pitchFamily="2" charset="0"/>
              </a:rPr>
              <a:t>Choose the </a:t>
            </a:r>
            <a:r>
              <a:rPr lang="en-US" sz="1800" b="1" i="0" u="none" strike="noStrike" dirty="0">
                <a:solidFill>
                  <a:srgbClr val="222222"/>
                </a:solidFill>
                <a:effectLst/>
                <a:latin typeface="Helvetica" pitchFamily="2" charset="0"/>
              </a:rPr>
              <a:t>Start date</a:t>
            </a:r>
            <a:r>
              <a:rPr lang="en-US" sz="1800" b="0" i="0" u="none" strike="noStrike" dirty="0">
                <a:solidFill>
                  <a:srgbClr val="222222"/>
                </a:solidFill>
                <a:effectLst/>
                <a:latin typeface="Helvetica" pitchFamily="2" charset="0"/>
              </a:rPr>
              <a:t> when the exception period begins. Note that unlike </a:t>
            </a:r>
            <a:r>
              <a:rPr lang="en-US" sz="1800" b="1" i="0" u="none" strike="noStrike" dirty="0">
                <a:solidFill>
                  <a:srgbClr val="222222"/>
                </a:solidFill>
                <a:effectLst/>
                <a:latin typeface="Helvetica" pitchFamily="2" charset="0"/>
              </a:rPr>
              <a:t>Hours of operation</a:t>
            </a:r>
            <a:r>
              <a:rPr lang="en-US" sz="1800" b="0" i="0" u="none" strike="noStrike" dirty="0">
                <a:solidFill>
                  <a:srgbClr val="222222"/>
                </a:solidFill>
                <a:effectLst/>
                <a:latin typeface="Helvetica" pitchFamily="2" charset="0"/>
              </a:rPr>
              <a:t>, you are specifying a specific date, rather than a generic day of the week.</a:t>
            </a:r>
          </a:p>
          <a:p>
            <a:pPr algn="l">
              <a:spcBef>
                <a:spcPts val="0"/>
              </a:spcBef>
              <a:buFont typeface="+mj-lt"/>
              <a:buAutoNum type="arabicPeriod"/>
            </a:pPr>
            <a:r>
              <a:rPr lang="en-US" sz="1800" b="0" i="0" u="none" strike="noStrike" dirty="0">
                <a:solidFill>
                  <a:srgbClr val="222222"/>
                </a:solidFill>
                <a:effectLst/>
                <a:latin typeface="Helvetica" pitchFamily="2" charset="0"/>
              </a:rPr>
              <a:t>If the status of the row is </a:t>
            </a:r>
            <a:r>
              <a:rPr lang="en-US" sz="1800" b="1" i="0" u="none" strike="noStrike" dirty="0">
                <a:solidFill>
                  <a:srgbClr val="222222"/>
                </a:solidFill>
                <a:effectLst/>
                <a:latin typeface="Helvetica" pitchFamily="2" charset="0"/>
              </a:rPr>
              <a:t>Open</a:t>
            </a:r>
            <a:r>
              <a:rPr lang="en-US" sz="1800" b="0" i="0" u="none" strike="noStrike" dirty="0">
                <a:solidFill>
                  <a:srgbClr val="222222"/>
                </a:solidFill>
                <a:effectLst/>
                <a:latin typeface="Helvetica" pitchFamily="2" charset="0"/>
              </a:rPr>
              <a:t>, set a start time.</a:t>
            </a:r>
          </a:p>
          <a:p>
            <a:pPr algn="l">
              <a:spcBef>
                <a:spcPts val="0"/>
              </a:spcBef>
              <a:buFont typeface="+mj-lt"/>
              <a:buAutoNum type="arabicPeriod"/>
            </a:pPr>
            <a:r>
              <a:rPr lang="en-US" sz="1800" b="0" i="0" u="none" strike="noStrike" dirty="0">
                <a:solidFill>
                  <a:srgbClr val="222222"/>
                </a:solidFill>
                <a:effectLst/>
                <a:latin typeface="Helvetica" pitchFamily="2" charset="0"/>
              </a:rPr>
              <a:t>Choose the </a:t>
            </a:r>
            <a:r>
              <a:rPr lang="en-US" sz="1800" b="1" i="0" u="none" strike="noStrike" dirty="0">
                <a:solidFill>
                  <a:srgbClr val="222222"/>
                </a:solidFill>
                <a:effectLst/>
                <a:latin typeface="Helvetica" pitchFamily="2" charset="0"/>
              </a:rPr>
              <a:t>End date</a:t>
            </a:r>
            <a:r>
              <a:rPr lang="en-US" sz="1800" b="0" i="0" u="none" strike="noStrike" dirty="0">
                <a:solidFill>
                  <a:srgbClr val="222222"/>
                </a:solidFill>
                <a:effectLst/>
                <a:latin typeface="Helvetica" pitchFamily="2" charset="0"/>
              </a:rPr>
              <a:t> when the exception period ends.</a:t>
            </a:r>
          </a:p>
          <a:p>
            <a:pPr algn="l">
              <a:spcBef>
                <a:spcPts val="0"/>
              </a:spcBef>
              <a:buFont typeface="+mj-lt"/>
              <a:buAutoNum type="arabicPeriod"/>
            </a:pPr>
            <a:r>
              <a:rPr lang="en-US" sz="1800" b="0" i="0" u="none" strike="noStrike" dirty="0">
                <a:solidFill>
                  <a:srgbClr val="222222"/>
                </a:solidFill>
                <a:effectLst/>
                <a:latin typeface="Helvetica" pitchFamily="2" charset="0"/>
              </a:rPr>
              <a:t>If the status of the row is </a:t>
            </a:r>
            <a:r>
              <a:rPr lang="en-US" sz="1800" b="1" i="0" u="none" strike="noStrike" dirty="0">
                <a:solidFill>
                  <a:srgbClr val="222222"/>
                </a:solidFill>
                <a:effectLst/>
                <a:latin typeface="Helvetica" pitchFamily="2" charset="0"/>
              </a:rPr>
              <a:t>Open</a:t>
            </a:r>
            <a:r>
              <a:rPr lang="en-US" sz="1800" b="0" i="0" u="none" strike="noStrike" dirty="0">
                <a:solidFill>
                  <a:srgbClr val="222222"/>
                </a:solidFill>
                <a:effectLst/>
                <a:latin typeface="Helvetica" pitchFamily="2" charset="0"/>
              </a:rPr>
              <a:t>, set a close time.</a:t>
            </a:r>
          </a:p>
          <a:p>
            <a:pPr marL="0" indent="0" algn="l">
              <a:spcBef>
                <a:spcPts val="0"/>
              </a:spcBef>
              <a:buNone/>
            </a:pPr>
            <a:r>
              <a:rPr lang="en-US" sz="1800" b="0" i="0" u="none" strike="noStrike" dirty="0">
                <a:solidFill>
                  <a:srgbClr val="222222"/>
                </a:solidFill>
                <a:effectLst/>
                <a:latin typeface="Helvetica" pitchFamily="2" charset="0"/>
              </a:rPr>
              <a:t>If your exception has a status of </a:t>
            </a:r>
            <a:r>
              <a:rPr lang="en-US" sz="1800" b="1" i="0" u="none" strike="noStrike" dirty="0">
                <a:solidFill>
                  <a:srgbClr val="222222"/>
                </a:solidFill>
                <a:effectLst/>
                <a:latin typeface="Helvetica" pitchFamily="2" charset="0"/>
              </a:rPr>
              <a:t>Open</a:t>
            </a:r>
            <a:r>
              <a:rPr lang="en-US" sz="1800" b="0" i="0" u="none" strike="noStrike" dirty="0">
                <a:solidFill>
                  <a:srgbClr val="222222"/>
                </a:solidFill>
                <a:effectLst/>
                <a:latin typeface="Helvetica" pitchFamily="2" charset="0"/>
              </a:rPr>
              <a:t>, you can add additional date/time periods to the exception by clicking the </a:t>
            </a:r>
            <a:r>
              <a:rPr lang="en-US" sz="1800" b="1" i="0" u="none" strike="noStrike" dirty="0">
                <a:solidFill>
                  <a:srgbClr val="222222"/>
                </a:solidFill>
                <a:effectLst/>
                <a:latin typeface="Helvetica" pitchFamily="2" charset="0"/>
              </a:rPr>
              <a:t>+</a:t>
            </a:r>
            <a:r>
              <a:rPr lang="en-US" sz="1800" b="0" i="0" u="none" strike="noStrike" dirty="0">
                <a:solidFill>
                  <a:srgbClr val="222222"/>
                </a:solidFill>
                <a:effectLst/>
                <a:latin typeface="Helvetica" pitchFamily="2" charset="0"/>
              </a:rPr>
              <a:t> in the </a:t>
            </a:r>
            <a:r>
              <a:rPr lang="en-US" sz="1800" b="1" i="0" u="none" strike="noStrike" dirty="0">
                <a:solidFill>
                  <a:srgbClr val="222222"/>
                </a:solidFill>
                <a:effectLst/>
                <a:latin typeface="Helvetica" pitchFamily="2" charset="0"/>
              </a:rPr>
              <a:t>Actions</a:t>
            </a:r>
            <a:r>
              <a:rPr lang="en-US" sz="1800" b="0" i="0" u="none" strike="noStrike" dirty="0">
                <a:solidFill>
                  <a:srgbClr val="222222"/>
                </a:solidFill>
                <a:effectLst/>
                <a:latin typeface="Helvetica" pitchFamily="2" charset="0"/>
              </a:rPr>
              <a:t> column.</a:t>
            </a:r>
          </a:p>
          <a:p>
            <a:pPr marL="0" indent="0">
              <a:spcBef>
                <a:spcPts val="0"/>
              </a:spcBef>
              <a:buNone/>
            </a:pPr>
            <a:br>
              <a:rPr lang="en-US" sz="1100" dirty="0"/>
            </a:br>
            <a:br>
              <a:rPr lang="en-US" sz="1400" dirty="0"/>
            </a:br>
            <a:br>
              <a:rPr lang="en-US" sz="1400" dirty="0"/>
            </a:br>
            <a:endParaRPr lang="en-US" sz="1800" b="0" dirty="0">
              <a:latin typeface="Helvetica" pitchFamily="2" charset="0"/>
            </a:endParaRPr>
          </a:p>
        </p:txBody>
      </p:sp>
      <p:pic>
        <p:nvPicPr>
          <p:cNvPr id="7" name="Picture 6" descr="A blue and white logo&#10;&#10;Description automatically generated">
            <a:extLst>
              <a:ext uri="{FF2B5EF4-FFF2-40B4-BE49-F238E27FC236}">
                <a16:creationId xmlns:a16="http://schemas.microsoft.com/office/drawing/2014/main" id="{839C1D7C-948E-9FA6-B4E8-2E2A12D379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367" y="185411"/>
            <a:ext cx="4596477" cy="1336956"/>
          </a:xfrm>
          <a:prstGeom prst="rect">
            <a:avLst/>
          </a:prstGeom>
        </p:spPr>
      </p:pic>
      <p:sp>
        <p:nvSpPr>
          <p:cNvPr id="4" name="TextBox 3">
            <a:extLst>
              <a:ext uri="{FF2B5EF4-FFF2-40B4-BE49-F238E27FC236}">
                <a16:creationId xmlns:a16="http://schemas.microsoft.com/office/drawing/2014/main" id="{8316E663-6CCF-1746-47C2-61BAE228A512}"/>
              </a:ext>
            </a:extLst>
          </p:cNvPr>
          <p:cNvSpPr txBox="1"/>
          <p:nvPr/>
        </p:nvSpPr>
        <p:spPr>
          <a:xfrm>
            <a:off x="732367" y="2008908"/>
            <a:ext cx="6329746" cy="954107"/>
          </a:xfrm>
          <a:prstGeom prst="rect">
            <a:avLst/>
          </a:prstGeom>
          <a:noFill/>
        </p:spPr>
        <p:txBody>
          <a:bodyPr wrap="none" rtlCol="0">
            <a:spAutoFit/>
          </a:bodyPr>
          <a:lstStyle/>
          <a:p>
            <a:r>
              <a:rPr lang="en-US" sz="2800" b="1" u="none" strike="noStrike" dirty="0">
                <a:solidFill>
                  <a:srgbClr val="222222"/>
                </a:solidFill>
                <a:effectLst/>
                <a:latin typeface="Helvetica" pitchFamily="2" charset="0"/>
              </a:rPr>
              <a:t>Adding Exceptions To The Calendar</a:t>
            </a:r>
          </a:p>
          <a:p>
            <a:pPr algn="l"/>
            <a:endParaRPr lang="en-US" sz="2800" b="1" i="0" u="none" strike="noStrike" dirty="0">
              <a:solidFill>
                <a:srgbClr val="222222"/>
              </a:solidFill>
              <a:effectLst/>
              <a:latin typeface="Helvetica" pitchFamily="2" charset="0"/>
            </a:endParaRPr>
          </a:p>
        </p:txBody>
      </p:sp>
    </p:spTree>
    <p:extLst>
      <p:ext uri="{BB962C8B-B14F-4D97-AF65-F5344CB8AC3E}">
        <p14:creationId xmlns:p14="http://schemas.microsoft.com/office/powerpoint/2010/main" val="1710098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EEF169-D241-3120-413D-CB82D331E4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3EDC40-CA51-5608-28A4-89BB34B42E70}"/>
              </a:ext>
            </a:extLst>
          </p:cNvPr>
          <p:cNvSpPr>
            <a:spLocks noGrp="1"/>
          </p:cNvSpPr>
          <p:nvPr>
            <p:ph type="title"/>
          </p:nvPr>
        </p:nvSpPr>
        <p:spPr/>
        <p:txBody>
          <a:bodyPr/>
          <a:lstStyle/>
          <a:p>
            <a:pPr algn="l"/>
            <a:endParaRPr lang="en-US" dirty="0"/>
          </a:p>
        </p:txBody>
      </p:sp>
      <p:sp>
        <p:nvSpPr>
          <p:cNvPr id="3" name="Content Placeholder 2">
            <a:extLst>
              <a:ext uri="{FF2B5EF4-FFF2-40B4-BE49-F238E27FC236}">
                <a16:creationId xmlns:a16="http://schemas.microsoft.com/office/drawing/2014/main" id="{CA304E5E-E0A2-78DA-E6F4-304D37CF233F}"/>
              </a:ext>
            </a:extLst>
          </p:cNvPr>
          <p:cNvSpPr>
            <a:spLocks noGrp="1"/>
          </p:cNvSpPr>
          <p:nvPr>
            <p:ph idx="1"/>
          </p:nvPr>
        </p:nvSpPr>
        <p:spPr>
          <a:xfrm>
            <a:off x="732367" y="1745972"/>
            <a:ext cx="11099415" cy="4654828"/>
          </a:xfrm>
        </p:spPr>
        <p:txBody>
          <a:bodyPr>
            <a:noAutofit/>
          </a:bodyPr>
          <a:lstStyle/>
          <a:p>
            <a:pPr marL="0" indent="0">
              <a:buNone/>
            </a:pPr>
            <a:endParaRPr lang="en-US" sz="1800" b="0" dirty="0">
              <a:latin typeface="Helvetica" pitchFamily="2" charset="0"/>
            </a:endParaRPr>
          </a:p>
          <a:p>
            <a:pPr marL="0" indent="0">
              <a:buNone/>
            </a:pPr>
            <a:endParaRPr lang="en-US" sz="1800" b="0" dirty="0">
              <a:latin typeface="Helvetica" pitchFamily="2" charset="0"/>
            </a:endParaRPr>
          </a:p>
          <a:p>
            <a:pPr marL="0" indent="0" algn="l">
              <a:buNone/>
            </a:pPr>
            <a:r>
              <a:rPr lang="en-US" sz="1800" b="0" i="0" u="none" strike="noStrike" dirty="0">
                <a:solidFill>
                  <a:srgbClr val="222222"/>
                </a:solidFill>
                <a:effectLst/>
                <a:latin typeface="Helvetica" pitchFamily="2" charset="0"/>
              </a:rPr>
              <a:t>To duplicate a calendar:</a:t>
            </a:r>
          </a:p>
          <a:p>
            <a:r>
              <a:rPr lang="en-US" sz="1800" b="0" i="0" u="none" strike="noStrike" dirty="0">
                <a:solidFill>
                  <a:srgbClr val="222222"/>
                </a:solidFill>
                <a:effectLst/>
                <a:latin typeface="Helvetica" pitchFamily="2" charset="0"/>
              </a:rPr>
              <a:t>In </a:t>
            </a:r>
            <a:r>
              <a:rPr lang="en-US" sz="1800" b="1" i="0" u="none" strike="noStrike" dirty="0">
                <a:solidFill>
                  <a:srgbClr val="222222"/>
                </a:solidFill>
                <a:effectLst/>
                <a:latin typeface="Helvetica" pitchFamily="2" charset="0"/>
              </a:rPr>
              <a:t>All calendars</a:t>
            </a:r>
            <a:r>
              <a:rPr lang="en-US" sz="1800" b="0" i="0" u="none" strike="noStrike" dirty="0">
                <a:solidFill>
                  <a:srgbClr val="222222"/>
                </a:solidFill>
                <a:effectLst/>
                <a:latin typeface="Helvetica" pitchFamily="2" charset="0"/>
              </a:rPr>
              <a:t>, click the calendar you wish to duplicate.</a:t>
            </a:r>
          </a:p>
          <a:p>
            <a:r>
              <a:rPr lang="en-US" sz="1800" b="0" i="0" u="none" strike="noStrike" dirty="0">
                <a:solidFill>
                  <a:srgbClr val="222222"/>
                </a:solidFill>
                <a:effectLst/>
                <a:latin typeface="Helvetica" pitchFamily="2" charset="0"/>
              </a:rPr>
              <a:t>Click </a:t>
            </a:r>
            <a:r>
              <a:rPr lang="en-US" sz="1800" b="1" i="0" u="none" strike="noStrike" dirty="0">
                <a:solidFill>
                  <a:srgbClr val="222222"/>
                </a:solidFill>
                <a:effectLst/>
                <a:latin typeface="Helvetica" pitchFamily="2" charset="0"/>
              </a:rPr>
              <a:t>Actions &gt; Duplicate</a:t>
            </a:r>
            <a:r>
              <a:rPr lang="en-US" sz="1800" b="0" i="0" u="none" strike="noStrike" dirty="0">
                <a:solidFill>
                  <a:srgbClr val="222222"/>
                </a:solidFill>
                <a:effectLst/>
                <a:latin typeface="Helvetica" pitchFamily="2" charset="0"/>
              </a:rPr>
              <a:t>.</a:t>
            </a:r>
            <a:br>
              <a:rPr lang="en-US" sz="1000" dirty="0"/>
            </a:br>
            <a:endParaRPr lang="en-US" sz="1000" dirty="0"/>
          </a:p>
          <a:p>
            <a:pPr marL="0" indent="0">
              <a:buNone/>
            </a:pPr>
            <a:r>
              <a:rPr lang="en-US" sz="1800" b="0" dirty="0">
                <a:effectLst/>
                <a:latin typeface="Helvetica" pitchFamily="2" charset="0"/>
              </a:rPr>
              <a:t>To edit an existing calendar:</a:t>
            </a:r>
            <a:br>
              <a:rPr lang="en-US" sz="1100" dirty="0"/>
            </a:br>
            <a:br>
              <a:rPr lang="en-US" sz="1400" dirty="0"/>
            </a:br>
            <a:r>
              <a:rPr lang="en-US" sz="1800" b="0" i="0" u="none" strike="noStrike" dirty="0">
                <a:solidFill>
                  <a:srgbClr val="222222"/>
                </a:solidFill>
                <a:effectLst/>
                <a:latin typeface="Helvetica" pitchFamily="2" charset="0"/>
              </a:rPr>
              <a:t>From </a:t>
            </a:r>
            <a:r>
              <a:rPr lang="en-US" sz="1800" b="1" i="0" u="none" strike="noStrike" dirty="0">
                <a:solidFill>
                  <a:srgbClr val="222222"/>
                </a:solidFill>
                <a:effectLst/>
                <a:latin typeface="Helvetica" pitchFamily="2" charset="0"/>
              </a:rPr>
              <a:t>All calendars</a:t>
            </a:r>
            <a:r>
              <a:rPr lang="en-US" sz="1800" b="0" i="0" u="none" strike="noStrike" dirty="0">
                <a:solidFill>
                  <a:srgbClr val="222222"/>
                </a:solidFill>
                <a:effectLst/>
                <a:latin typeface="Helvetica" pitchFamily="2" charset="0"/>
              </a:rPr>
              <a:t>, click the calendar you wish to edit.</a:t>
            </a:r>
          </a:p>
          <a:p>
            <a:r>
              <a:rPr lang="en-US" sz="1800" b="0" i="0" u="none" strike="noStrike" dirty="0">
                <a:solidFill>
                  <a:srgbClr val="222222"/>
                </a:solidFill>
                <a:effectLst/>
                <a:latin typeface="Helvetica" pitchFamily="2" charset="0"/>
              </a:rPr>
              <a:t>Click </a:t>
            </a:r>
            <a:r>
              <a:rPr lang="en-US" sz="1800" b="1" i="0" u="none" strike="noStrike" dirty="0">
                <a:solidFill>
                  <a:srgbClr val="222222"/>
                </a:solidFill>
                <a:effectLst/>
                <a:latin typeface="Helvetica" pitchFamily="2" charset="0"/>
              </a:rPr>
              <a:t>Actions &gt; Edit</a:t>
            </a:r>
            <a:r>
              <a:rPr lang="en-US" sz="1800" b="0" i="0" u="none" strike="noStrike" dirty="0">
                <a:solidFill>
                  <a:srgbClr val="222222"/>
                </a:solidFill>
                <a:effectLst/>
                <a:latin typeface="Helvetica" pitchFamily="2" charset="0"/>
              </a:rPr>
              <a:t>.</a:t>
            </a:r>
          </a:p>
          <a:p>
            <a:pPr algn="l">
              <a:buFont typeface="+mj-lt"/>
              <a:buAutoNum type="arabicPeriod"/>
            </a:pPr>
            <a:br>
              <a:rPr lang="en-US" sz="1400" dirty="0"/>
            </a:br>
            <a:endParaRPr lang="en-US" sz="1800" b="0" dirty="0">
              <a:latin typeface="Helvetica" pitchFamily="2" charset="0"/>
            </a:endParaRPr>
          </a:p>
        </p:txBody>
      </p:sp>
      <p:pic>
        <p:nvPicPr>
          <p:cNvPr id="7" name="Picture 6" descr="A blue and white logo&#10;&#10;Description automatically generated">
            <a:extLst>
              <a:ext uri="{FF2B5EF4-FFF2-40B4-BE49-F238E27FC236}">
                <a16:creationId xmlns:a16="http://schemas.microsoft.com/office/drawing/2014/main" id="{6C4D9D79-F2E7-C3A1-2E07-7BCAC5805C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367" y="185411"/>
            <a:ext cx="4596477" cy="1336956"/>
          </a:xfrm>
          <a:prstGeom prst="rect">
            <a:avLst/>
          </a:prstGeom>
        </p:spPr>
      </p:pic>
      <p:sp>
        <p:nvSpPr>
          <p:cNvPr id="4" name="TextBox 3">
            <a:extLst>
              <a:ext uri="{FF2B5EF4-FFF2-40B4-BE49-F238E27FC236}">
                <a16:creationId xmlns:a16="http://schemas.microsoft.com/office/drawing/2014/main" id="{BA31F5CA-4B52-54F3-35CE-C292EFBA7125}"/>
              </a:ext>
            </a:extLst>
          </p:cNvPr>
          <p:cNvSpPr txBox="1"/>
          <p:nvPr/>
        </p:nvSpPr>
        <p:spPr>
          <a:xfrm>
            <a:off x="732367" y="2008908"/>
            <a:ext cx="2548775" cy="954107"/>
          </a:xfrm>
          <a:prstGeom prst="rect">
            <a:avLst/>
          </a:prstGeom>
          <a:noFill/>
        </p:spPr>
        <p:txBody>
          <a:bodyPr wrap="none" rtlCol="0">
            <a:spAutoFit/>
          </a:bodyPr>
          <a:lstStyle/>
          <a:p>
            <a:r>
              <a:rPr lang="en-US" sz="2800" b="1" u="none" strike="noStrike" dirty="0">
                <a:solidFill>
                  <a:srgbClr val="222222"/>
                </a:solidFill>
                <a:effectLst/>
                <a:latin typeface="Helvetica" pitchFamily="2" charset="0"/>
              </a:rPr>
              <a:t>Other Actions</a:t>
            </a:r>
          </a:p>
          <a:p>
            <a:pPr algn="l"/>
            <a:endParaRPr lang="en-US" sz="2800" b="1" i="0" u="none" strike="noStrike" dirty="0">
              <a:solidFill>
                <a:srgbClr val="222222"/>
              </a:solidFill>
              <a:effectLst/>
              <a:latin typeface="Helvetica" pitchFamily="2" charset="0"/>
            </a:endParaRPr>
          </a:p>
        </p:txBody>
      </p:sp>
    </p:spTree>
    <p:extLst>
      <p:ext uri="{BB962C8B-B14F-4D97-AF65-F5344CB8AC3E}">
        <p14:creationId xmlns:p14="http://schemas.microsoft.com/office/powerpoint/2010/main" val="1650809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A87088-6787-A0BE-3D20-C6B6AC138E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07F01A-EAD1-5947-CE66-FE0E7072EB0C}"/>
              </a:ext>
            </a:extLst>
          </p:cNvPr>
          <p:cNvSpPr>
            <a:spLocks noGrp="1"/>
          </p:cNvSpPr>
          <p:nvPr>
            <p:ph type="title"/>
          </p:nvPr>
        </p:nvSpPr>
        <p:spPr/>
        <p:txBody>
          <a:bodyPr/>
          <a:lstStyle/>
          <a:p>
            <a:pPr algn="l"/>
            <a:endParaRPr lang="en-US" dirty="0"/>
          </a:p>
        </p:txBody>
      </p:sp>
      <p:sp>
        <p:nvSpPr>
          <p:cNvPr id="3" name="Content Placeholder 2">
            <a:extLst>
              <a:ext uri="{FF2B5EF4-FFF2-40B4-BE49-F238E27FC236}">
                <a16:creationId xmlns:a16="http://schemas.microsoft.com/office/drawing/2014/main" id="{1494B020-F40C-5DB4-EC3A-212D7AF48B56}"/>
              </a:ext>
            </a:extLst>
          </p:cNvPr>
          <p:cNvSpPr>
            <a:spLocks noGrp="1"/>
          </p:cNvSpPr>
          <p:nvPr>
            <p:ph idx="1"/>
          </p:nvPr>
        </p:nvSpPr>
        <p:spPr>
          <a:xfrm>
            <a:off x="732367" y="1745972"/>
            <a:ext cx="11099415" cy="4654828"/>
          </a:xfrm>
        </p:spPr>
        <p:txBody>
          <a:bodyPr>
            <a:noAutofit/>
          </a:bodyPr>
          <a:lstStyle/>
          <a:p>
            <a:pPr marL="0" indent="0">
              <a:buNone/>
            </a:pPr>
            <a:endParaRPr lang="en-US" sz="1800" b="0" dirty="0">
              <a:latin typeface="Helvetica" pitchFamily="2" charset="0"/>
            </a:endParaRPr>
          </a:p>
          <a:p>
            <a:pPr marL="0" indent="0">
              <a:buNone/>
            </a:pPr>
            <a:endParaRPr lang="en-US" sz="1800" b="0" dirty="0">
              <a:latin typeface="Helvetica" pitchFamily="2" charset="0"/>
            </a:endParaRPr>
          </a:p>
          <a:p>
            <a:pPr marL="0" indent="0" algn="l">
              <a:spcBef>
                <a:spcPts val="200"/>
              </a:spcBef>
              <a:buNone/>
            </a:pPr>
            <a:r>
              <a:rPr lang="en-US" sz="1800" b="0" i="0" u="none" strike="noStrike" dirty="0">
                <a:solidFill>
                  <a:srgbClr val="222222"/>
                </a:solidFill>
                <a:effectLst/>
                <a:latin typeface="Helvetica" pitchFamily="2" charset="0"/>
              </a:rPr>
              <a:t>Users with appropriate permissions can delete FOLIO calendars.</a:t>
            </a:r>
          </a:p>
          <a:p>
            <a:pPr marL="0" indent="0" algn="l">
              <a:spcBef>
                <a:spcPts val="200"/>
              </a:spcBef>
              <a:buNone/>
            </a:pPr>
            <a:endParaRPr lang="en-US" sz="1800" b="0" i="0" u="none" strike="noStrike" dirty="0">
              <a:solidFill>
                <a:srgbClr val="222222"/>
              </a:solidFill>
              <a:effectLst/>
              <a:latin typeface="Helvetica" pitchFamily="2" charset="0"/>
            </a:endParaRPr>
          </a:p>
          <a:p>
            <a:pPr marL="0" indent="0" algn="l">
              <a:spcBef>
                <a:spcPts val="200"/>
              </a:spcBef>
              <a:buNone/>
            </a:pPr>
            <a:r>
              <a:rPr lang="en-US" sz="1800" b="0" i="0" u="none" strike="noStrike" dirty="0">
                <a:solidFill>
                  <a:srgbClr val="222222"/>
                </a:solidFill>
                <a:effectLst/>
                <a:latin typeface="Helvetica" pitchFamily="2" charset="0"/>
              </a:rPr>
              <a:t>Note that FOLIO will not warn you if deleting a calendar will leave a service point without an active calendar, and it will not warn you if deleting a calendar will leave a service point with a gap in calendar coverage in the future. Accordingly, before you delete a calendar, you should review the dates on the calendar and any service point assignments to ensure that you can address any gaps in calendar coverage.</a:t>
            </a:r>
          </a:p>
          <a:p>
            <a:pPr marL="0" indent="0" algn="l">
              <a:spcBef>
                <a:spcPts val="200"/>
              </a:spcBef>
              <a:buNone/>
            </a:pPr>
            <a:endParaRPr lang="en-US" sz="1800" b="0" i="0" u="none" strike="noStrike" dirty="0">
              <a:solidFill>
                <a:srgbClr val="222222"/>
              </a:solidFill>
              <a:effectLst/>
              <a:latin typeface="Helvetica" pitchFamily="2" charset="0"/>
            </a:endParaRPr>
          </a:p>
          <a:p>
            <a:pPr marL="0" indent="0" algn="l">
              <a:spcBef>
                <a:spcPts val="200"/>
              </a:spcBef>
              <a:buNone/>
            </a:pPr>
            <a:r>
              <a:rPr lang="en-US" sz="1800" b="0" i="0" u="none" strike="noStrike" dirty="0">
                <a:solidFill>
                  <a:srgbClr val="222222"/>
                </a:solidFill>
                <a:effectLst/>
                <a:latin typeface="Helvetica" pitchFamily="2" charset="0"/>
              </a:rPr>
              <a:t>To delete a single calendar:</a:t>
            </a:r>
          </a:p>
          <a:p>
            <a:pPr marL="0" indent="0" algn="l">
              <a:spcBef>
                <a:spcPts val="200"/>
              </a:spcBef>
              <a:buNone/>
            </a:pPr>
            <a:endParaRPr lang="en-US" sz="1800" b="0" i="0" u="none" strike="noStrike" dirty="0">
              <a:solidFill>
                <a:srgbClr val="222222"/>
              </a:solidFill>
              <a:effectLst/>
              <a:latin typeface="Helvetica" pitchFamily="2" charset="0"/>
            </a:endParaRPr>
          </a:p>
          <a:p>
            <a:pPr algn="l">
              <a:spcBef>
                <a:spcPts val="200"/>
              </a:spcBef>
              <a:buFont typeface="+mj-lt"/>
              <a:buAutoNum type="arabicPeriod"/>
            </a:pPr>
            <a:r>
              <a:rPr lang="en-US" sz="1800" b="0" i="0" u="none" strike="noStrike" dirty="0">
                <a:solidFill>
                  <a:srgbClr val="222222"/>
                </a:solidFill>
                <a:effectLst/>
                <a:latin typeface="Helvetica" pitchFamily="2" charset="0"/>
              </a:rPr>
              <a:t>In </a:t>
            </a:r>
            <a:r>
              <a:rPr lang="en-US" sz="1800" b="1" i="0" u="none" strike="noStrike" dirty="0">
                <a:solidFill>
                  <a:srgbClr val="222222"/>
                </a:solidFill>
                <a:effectLst/>
                <a:latin typeface="Helvetica" pitchFamily="2" charset="0"/>
              </a:rPr>
              <a:t>All calendars</a:t>
            </a:r>
            <a:r>
              <a:rPr lang="en-US" sz="1800" b="0" i="0" u="none" strike="noStrike" dirty="0">
                <a:solidFill>
                  <a:srgbClr val="222222"/>
                </a:solidFill>
                <a:effectLst/>
                <a:latin typeface="Helvetica" pitchFamily="2" charset="0"/>
              </a:rPr>
              <a:t>, click the calendar you wish to delete.</a:t>
            </a:r>
          </a:p>
          <a:p>
            <a:pPr algn="l">
              <a:spcBef>
                <a:spcPts val="200"/>
              </a:spcBef>
              <a:buFont typeface="+mj-lt"/>
              <a:buAutoNum type="arabicPeriod"/>
            </a:pPr>
            <a:r>
              <a:rPr lang="en-US" sz="1800" b="0" i="0" u="none" strike="noStrike" dirty="0">
                <a:solidFill>
                  <a:srgbClr val="222222"/>
                </a:solidFill>
                <a:effectLst/>
                <a:latin typeface="Helvetica" pitchFamily="2" charset="0"/>
              </a:rPr>
              <a:t>Click </a:t>
            </a:r>
            <a:r>
              <a:rPr lang="en-US" sz="1800" b="1" i="0" u="none" strike="noStrike" dirty="0">
                <a:solidFill>
                  <a:srgbClr val="222222"/>
                </a:solidFill>
                <a:effectLst/>
                <a:latin typeface="Helvetica" pitchFamily="2" charset="0"/>
              </a:rPr>
              <a:t>Actions &gt; Delete</a:t>
            </a:r>
            <a:r>
              <a:rPr lang="en-US" sz="1800" b="0" i="0" u="none" strike="noStrike" dirty="0">
                <a:solidFill>
                  <a:srgbClr val="222222"/>
                </a:solidFill>
                <a:effectLst/>
                <a:latin typeface="Helvetica" pitchFamily="2" charset="0"/>
              </a:rPr>
              <a:t>.</a:t>
            </a:r>
          </a:p>
          <a:p>
            <a:pPr algn="l">
              <a:spcBef>
                <a:spcPts val="200"/>
              </a:spcBef>
              <a:buFont typeface="+mj-lt"/>
              <a:buAutoNum type="arabicPeriod"/>
            </a:pPr>
            <a:r>
              <a:rPr lang="en-US" sz="1800" b="0" i="0" u="none" strike="noStrike" dirty="0">
                <a:solidFill>
                  <a:srgbClr val="222222"/>
                </a:solidFill>
                <a:effectLst/>
                <a:latin typeface="Helvetica" pitchFamily="2" charset="0"/>
              </a:rPr>
              <a:t>In the confirmation box, click </a:t>
            </a:r>
            <a:r>
              <a:rPr lang="en-US" sz="1800" b="1" i="0" u="none" strike="noStrike" dirty="0">
                <a:solidFill>
                  <a:srgbClr val="222222"/>
                </a:solidFill>
                <a:effectLst/>
                <a:latin typeface="Helvetica" pitchFamily="2" charset="0"/>
              </a:rPr>
              <a:t>Delete</a:t>
            </a:r>
            <a:r>
              <a:rPr lang="en-US" sz="1800" b="0" i="0" u="none" strike="noStrike" dirty="0">
                <a:solidFill>
                  <a:srgbClr val="222222"/>
                </a:solidFill>
                <a:effectLst/>
                <a:latin typeface="Helvetica" pitchFamily="2" charset="0"/>
              </a:rPr>
              <a:t> to confirm you wish to delete the calendar.</a:t>
            </a:r>
            <a:br>
              <a:rPr lang="en-US" sz="1400" dirty="0"/>
            </a:br>
            <a:endParaRPr lang="en-US" sz="1800" b="0" dirty="0">
              <a:latin typeface="Helvetica" pitchFamily="2" charset="0"/>
            </a:endParaRPr>
          </a:p>
        </p:txBody>
      </p:sp>
      <p:pic>
        <p:nvPicPr>
          <p:cNvPr id="7" name="Picture 6" descr="A blue and white logo&#10;&#10;Description automatically generated">
            <a:extLst>
              <a:ext uri="{FF2B5EF4-FFF2-40B4-BE49-F238E27FC236}">
                <a16:creationId xmlns:a16="http://schemas.microsoft.com/office/drawing/2014/main" id="{6F50EDA6-BAC9-489A-838F-3A253EEE87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367" y="185411"/>
            <a:ext cx="4596477" cy="1336956"/>
          </a:xfrm>
          <a:prstGeom prst="rect">
            <a:avLst/>
          </a:prstGeom>
        </p:spPr>
      </p:pic>
      <p:sp>
        <p:nvSpPr>
          <p:cNvPr id="4" name="TextBox 3">
            <a:extLst>
              <a:ext uri="{FF2B5EF4-FFF2-40B4-BE49-F238E27FC236}">
                <a16:creationId xmlns:a16="http://schemas.microsoft.com/office/drawing/2014/main" id="{7C2E5A9E-F48C-4DC2-0A8B-CB601D31ED5C}"/>
              </a:ext>
            </a:extLst>
          </p:cNvPr>
          <p:cNvSpPr txBox="1"/>
          <p:nvPr/>
        </p:nvSpPr>
        <p:spPr>
          <a:xfrm>
            <a:off x="732367" y="2008908"/>
            <a:ext cx="3574376" cy="954107"/>
          </a:xfrm>
          <a:prstGeom prst="rect">
            <a:avLst/>
          </a:prstGeom>
          <a:noFill/>
        </p:spPr>
        <p:txBody>
          <a:bodyPr wrap="none" rtlCol="0">
            <a:spAutoFit/>
          </a:bodyPr>
          <a:lstStyle/>
          <a:p>
            <a:r>
              <a:rPr lang="en-US" sz="2800" b="1" u="none" strike="noStrike" dirty="0">
                <a:solidFill>
                  <a:srgbClr val="222222"/>
                </a:solidFill>
                <a:effectLst/>
                <a:latin typeface="Helvetica" pitchFamily="2" charset="0"/>
              </a:rPr>
              <a:t>Deleting A Calendar</a:t>
            </a:r>
          </a:p>
          <a:p>
            <a:pPr algn="l"/>
            <a:endParaRPr lang="en-US" sz="2800" b="1" i="0" u="none" strike="noStrike" dirty="0">
              <a:solidFill>
                <a:srgbClr val="222222"/>
              </a:solidFill>
              <a:effectLst/>
              <a:latin typeface="Helvetica" pitchFamily="2" charset="0"/>
            </a:endParaRPr>
          </a:p>
        </p:txBody>
      </p:sp>
    </p:spTree>
    <p:extLst>
      <p:ext uri="{BB962C8B-B14F-4D97-AF65-F5344CB8AC3E}">
        <p14:creationId xmlns:p14="http://schemas.microsoft.com/office/powerpoint/2010/main" val="2458863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6D1C4-FC52-EBDD-B387-B8A07F672B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D1F783-D318-AF4A-8E79-171BFB873385}"/>
              </a:ext>
            </a:extLst>
          </p:cNvPr>
          <p:cNvSpPr>
            <a:spLocks noGrp="1"/>
          </p:cNvSpPr>
          <p:nvPr>
            <p:ph type="title"/>
          </p:nvPr>
        </p:nvSpPr>
        <p:spPr/>
        <p:txBody>
          <a:bodyPr/>
          <a:lstStyle/>
          <a:p>
            <a:pPr algn="l"/>
            <a:endParaRPr lang="en-US" dirty="0"/>
          </a:p>
        </p:txBody>
      </p:sp>
      <p:sp>
        <p:nvSpPr>
          <p:cNvPr id="3" name="Content Placeholder 2">
            <a:extLst>
              <a:ext uri="{FF2B5EF4-FFF2-40B4-BE49-F238E27FC236}">
                <a16:creationId xmlns:a16="http://schemas.microsoft.com/office/drawing/2014/main" id="{B8C4EC9D-73BA-A9C4-471A-2FD11386A323}"/>
              </a:ext>
            </a:extLst>
          </p:cNvPr>
          <p:cNvSpPr>
            <a:spLocks noGrp="1"/>
          </p:cNvSpPr>
          <p:nvPr>
            <p:ph idx="1"/>
          </p:nvPr>
        </p:nvSpPr>
        <p:spPr>
          <a:xfrm>
            <a:off x="732367" y="1745972"/>
            <a:ext cx="11099415" cy="4654828"/>
          </a:xfrm>
        </p:spPr>
        <p:txBody>
          <a:bodyPr>
            <a:noAutofit/>
          </a:bodyPr>
          <a:lstStyle/>
          <a:p>
            <a:pPr marL="0" indent="0">
              <a:buNone/>
            </a:pPr>
            <a:endParaRPr lang="en-US" sz="1800" b="0" dirty="0">
              <a:latin typeface="Helvetica" pitchFamily="2" charset="0"/>
            </a:endParaRPr>
          </a:p>
          <a:p>
            <a:pPr marL="0" indent="0">
              <a:buNone/>
            </a:pPr>
            <a:endParaRPr lang="en-US" sz="1800" b="0" dirty="0">
              <a:latin typeface="Helvetica" pitchFamily="2" charset="0"/>
            </a:endParaRPr>
          </a:p>
          <a:p>
            <a:pPr marL="0" indent="0" algn="l">
              <a:buNone/>
            </a:pPr>
            <a:r>
              <a:rPr lang="en-US" sz="1800" b="0" i="0" u="none" strike="noStrike" dirty="0">
                <a:solidFill>
                  <a:srgbClr val="222222"/>
                </a:solidFill>
                <a:effectLst/>
                <a:latin typeface="Helvetica" pitchFamily="2" charset="0"/>
              </a:rPr>
              <a:t>Over time, institutions may end up with a large number of historical calendars. This can be done through the </a:t>
            </a:r>
            <a:r>
              <a:rPr lang="en-US" sz="1800" b="1" i="0" u="none" strike="noStrike" dirty="0">
                <a:solidFill>
                  <a:srgbClr val="222222"/>
                </a:solidFill>
                <a:effectLst/>
                <a:latin typeface="Helvetica" pitchFamily="2" charset="0"/>
              </a:rPr>
              <a:t>Purge old calendars</a:t>
            </a:r>
            <a:r>
              <a:rPr lang="en-US" sz="1800" b="0" i="0" u="none" strike="noStrike" dirty="0">
                <a:solidFill>
                  <a:srgbClr val="222222"/>
                </a:solidFill>
                <a:effectLst/>
                <a:latin typeface="Helvetica" pitchFamily="2" charset="0"/>
              </a:rPr>
              <a:t> function.</a:t>
            </a:r>
          </a:p>
          <a:p>
            <a:pPr algn="l">
              <a:buFont typeface="+mj-lt"/>
              <a:buAutoNum type="arabicPeriod"/>
            </a:pPr>
            <a:r>
              <a:rPr lang="en-US" sz="1800" b="0" i="0" u="none" strike="noStrike" dirty="0">
                <a:solidFill>
                  <a:srgbClr val="222222"/>
                </a:solidFill>
                <a:effectLst/>
                <a:latin typeface="Helvetica" pitchFamily="2" charset="0"/>
              </a:rPr>
              <a:t>Go to </a:t>
            </a:r>
            <a:r>
              <a:rPr lang="en-US" sz="1800" b="1" i="0" u="none" strike="noStrike" dirty="0">
                <a:solidFill>
                  <a:srgbClr val="222222"/>
                </a:solidFill>
                <a:effectLst/>
                <a:latin typeface="Helvetica" pitchFamily="2" charset="0"/>
              </a:rPr>
              <a:t>All calendars</a:t>
            </a:r>
            <a:r>
              <a:rPr lang="en-US" sz="1800" b="0" i="0" u="none" strike="noStrike" dirty="0">
                <a:solidFill>
                  <a:srgbClr val="222222"/>
                </a:solidFill>
                <a:effectLst/>
                <a:latin typeface="Helvetica" pitchFamily="2" charset="0"/>
              </a:rPr>
              <a:t>.</a:t>
            </a:r>
          </a:p>
          <a:p>
            <a:pPr algn="l">
              <a:buFont typeface="+mj-lt"/>
              <a:buAutoNum type="arabicPeriod"/>
            </a:pPr>
            <a:r>
              <a:rPr lang="en-US" sz="1800" b="0" i="0" u="none" strike="noStrike" dirty="0">
                <a:solidFill>
                  <a:srgbClr val="222222"/>
                </a:solidFill>
                <a:effectLst/>
                <a:latin typeface="Helvetica" pitchFamily="2" charset="0"/>
              </a:rPr>
              <a:t>Select </a:t>
            </a:r>
            <a:r>
              <a:rPr lang="en-US" sz="1800" b="1" i="0" u="none" strike="noStrike" dirty="0">
                <a:solidFill>
                  <a:srgbClr val="222222"/>
                </a:solidFill>
                <a:effectLst/>
                <a:latin typeface="Helvetica" pitchFamily="2" charset="0"/>
              </a:rPr>
              <a:t>Actions &gt; Purge old calendars</a:t>
            </a:r>
            <a:r>
              <a:rPr lang="en-US" sz="1800" b="0" i="0" u="none" strike="noStrike" dirty="0">
                <a:solidFill>
                  <a:srgbClr val="222222"/>
                </a:solidFill>
                <a:effectLst/>
                <a:latin typeface="Helvetica" pitchFamily="2" charset="0"/>
              </a:rPr>
              <a:t>. A dialog will appear.</a:t>
            </a:r>
          </a:p>
          <a:p>
            <a:pPr algn="l">
              <a:buFont typeface="+mj-lt"/>
              <a:buAutoNum type="arabicPeriod"/>
            </a:pPr>
            <a:r>
              <a:rPr lang="en-US" sz="1800" b="0" i="0" u="none" strike="noStrike" dirty="0">
                <a:solidFill>
                  <a:srgbClr val="222222"/>
                </a:solidFill>
                <a:effectLst/>
                <a:latin typeface="Helvetica" pitchFamily="2" charset="0"/>
              </a:rPr>
              <a:t>From </a:t>
            </a:r>
            <a:r>
              <a:rPr lang="en-US" sz="1800" b="1" i="0" u="none" strike="noStrike" dirty="0">
                <a:solidFill>
                  <a:srgbClr val="222222"/>
                </a:solidFill>
                <a:effectLst/>
                <a:latin typeface="Helvetica" pitchFamily="2" charset="0"/>
              </a:rPr>
              <a:t>Purge calendars that ended…</a:t>
            </a:r>
            <a:r>
              <a:rPr lang="en-US" sz="1800" b="0" i="0" u="none" strike="noStrike" dirty="0">
                <a:solidFill>
                  <a:srgbClr val="222222"/>
                </a:solidFill>
                <a:effectLst/>
                <a:latin typeface="Helvetica" pitchFamily="2" charset="0"/>
              </a:rPr>
              <a:t>, choose a date option from the drop down.</a:t>
            </a:r>
          </a:p>
          <a:p>
            <a:pPr algn="l">
              <a:buFont typeface="+mj-lt"/>
              <a:buAutoNum type="arabicPeriod"/>
            </a:pPr>
            <a:r>
              <a:rPr lang="en-US" sz="1800" b="0" i="0" u="none" strike="noStrike" dirty="0">
                <a:solidFill>
                  <a:srgbClr val="222222"/>
                </a:solidFill>
                <a:effectLst/>
                <a:latin typeface="Helvetica" pitchFamily="2" charset="0"/>
              </a:rPr>
              <a:t>From </a:t>
            </a:r>
            <a:r>
              <a:rPr lang="en-US" sz="1800" b="1" i="0" u="none" strike="noStrike" dirty="0">
                <a:solidFill>
                  <a:srgbClr val="222222"/>
                </a:solidFill>
                <a:effectLst/>
                <a:latin typeface="Helvetica" pitchFamily="2" charset="0"/>
              </a:rPr>
              <a:t>And were</a:t>
            </a:r>
            <a:r>
              <a:rPr lang="en-US" sz="1800" b="0" i="0" u="none" strike="noStrike" dirty="0">
                <a:solidFill>
                  <a:srgbClr val="222222"/>
                </a:solidFill>
                <a:effectLst/>
                <a:latin typeface="Helvetica" pitchFamily="2" charset="0"/>
              </a:rPr>
              <a:t>, you can choose whether to include calendars that were assigned to service points or calendars that were not assigned to service points.</a:t>
            </a:r>
          </a:p>
          <a:p>
            <a:pPr marL="0" indent="0" algn="l">
              <a:buNone/>
            </a:pPr>
            <a:r>
              <a:rPr lang="en-US" sz="1800" b="0" i="0" u="none" strike="noStrike" dirty="0">
                <a:solidFill>
                  <a:srgbClr val="222222"/>
                </a:solidFill>
                <a:effectLst/>
                <a:latin typeface="Helvetica" pitchFamily="2" charset="0"/>
              </a:rPr>
              <a:t>The dialog will show a preview of the calendars that will be deleted. Click </a:t>
            </a:r>
            <a:r>
              <a:rPr lang="en-US" sz="1800" b="1" i="0" u="none" strike="noStrike" dirty="0">
                <a:solidFill>
                  <a:srgbClr val="222222"/>
                </a:solidFill>
                <a:effectLst/>
                <a:latin typeface="Helvetica" pitchFamily="2" charset="0"/>
              </a:rPr>
              <a:t>Delete</a:t>
            </a:r>
            <a:r>
              <a:rPr lang="en-US" sz="1800" b="0" i="0" u="none" strike="noStrike" dirty="0">
                <a:solidFill>
                  <a:srgbClr val="222222"/>
                </a:solidFill>
                <a:effectLst/>
                <a:latin typeface="Helvetica" pitchFamily="2" charset="0"/>
              </a:rPr>
              <a:t> to remove them.</a:t>
            </a:r>
          </a:p>
          <a:p>
            <a:pPr marL="0" indent="0" algn="l">
              <a:spcBef>
                <a:spcPts val="200"/>
              </a:spcBef>
              <a:buNone/>
            </a:pPr>
            <a:br>
              <a:rPr lang="en-US" sz="1400" dirty="0"/>
            </a:br>
            <a:endParaRPr lang="en-US" sz="1800" b="0" dirty="0">
              <a:latin typeface="Helvetica" pitchFamily="2" charset="0"/>
            </a:endParaRPr>
          </a:p>
        </p:txBody>
      </p:sp>
      <p:pic>
        <p:nvPicPr>
          <p:cNvPr id="7" name="Picture 6" descr="A blue and white logo&#10;&#10;Description automatically generated">
            <a:extLst>
              <a:ext uri="{FF2B5EF4-FFF2-40B4-BE49-F238E27FC236}">
                <a16:creationId xmlns:a16="http://schemas.microsoft.com/office/drawing/2014/main" id="{A4D146A1-DECD-3870-D60A-148EFA692D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367" y="185411"/>
            <a:ext cx="4596477" cy="1336956"/>
          </a:xfrm>
          <a:prstGeom prst="rect">
            <a:avLst/>
          </a:prstGeom>
        </p:spPr>
      </p:pic>
      <p:sp>
        <p:nvSpPr>
          <p:cNvPr id="4" name="TextBox 3">
            <a:extLst>
              <a:ext uri="{FF2B5EF4-FFF2-40B4-BE49-F238E27FC236}">
                <a16:creationId xmlns:a16="http://schemas.microsoft.com/office/drawing/2014/main" id="{631BC143-82FC-32EB-0523-759B576E03A0}"/>
              </a:ext>
            </a:extLst>
          </p:cNvPr>
          <p:cNvSpPr txBox="1"/>
          <p:nvPr/>
        </p:nvSpPr>
        <p:spPr>
          <a:xfrm>
            <a:off x="732367" y="2008908"/>
            <a:ext cx="4076757" cy="954107"/>
          </a:xfrm>
          <a:prstGeom prst="rect">
            <a:avLst/>
          </a:prstGeom>
          <a:noFill/>
        </p:spPr>
        <p:txBody>
          <a:bodyPr wrap="none" rtlCol="0">
            <a:spAutoFit/>
          </a:bodyPr>
          <a:lstStyle/>
          <a:p>
            <a:r>
              <a:rPr lang="en-US" sz="2800" b="1" u="none" strike="noStrike" dirty="0">
                <a:solidFill>
                  <a:srgbClr val="222222"/>
                </a:solidFill>
                <a:effectLst/>
                <a:latin typeface="Helvetica" pitchFamily="2" charset="0"/>
              </a:rPr>
              <a:t>Purging Old Calendars</a:t>
            </a:r>
          </a:p>
          <a:p>
            <a:pPr algn="l"/>
            <a:endParaRPr lang="en-US" sz="2800" b="1" i="0" u="none" strike="noStrike" dirty="0">
              <a:solidFill>
                <a:srgbClr val="222222"/>
              </a:solidFill>
              <a:effectLst/>
              <a:latin typeface="Helvetica" pitchFamily="2" charset="0"/>
            </a:endParaRPr>
          </a:p>
        </p:txBody>
      </p:sp>
    </p:spTree>
    <p:extLst>
      <p:ext uri="{BB962C8B-B14F-4D97-AF65-F5344CB8AC3E}">
        <p14:creationId xmlns:p14="http://schemas.microsoft.com/office/powerpoint/2010/main" val="2213816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endParaRPr lang="en-US" dirty="0"/>
          </a:p>
        </p:txBody>
      </p:sp>
      <p:sp>
        <p:nvSpPr>
          <p:cNvPr id="3" name="Content Placeholder 2"/>
          <p:cNvSpPr>
            <a:spLocks noGrp="1"/>
          </p:cNvSpPr>
          <p:nvPr>
            <p:ph idx="1"/>
          </p:nvPr>
        </p:nvSpPr>
        <p:spPr>
          <a:xfrm>
            <a:off x="732367" y="1745973"/>
            <a:ext cx="10723035" cy="4343400"/>
          </a:xfrm>
        </p:spPr>
        <p:txBody>
          <a:bodyPr>
            <a:normAutofit lnSpcReduction="10000"/>
          </a:bodyPr>
          <a:lstStyle/>
          <a:p>
            <a:pPr marL="0" indent="0">
              <a:buNone/>
            </a:pPr>
            <a:endParaRPr lang="en-US" sz="2000" b="0" dirty="0">
              <a:latin typeface="+mj-lt"/>
            </a:endParaRPr>
          </a:p>
          <a:p>
            <a:pPr marL="0" indent="0">
              <a:buNone/>
            </a:pPr>
            <a:endParaRPr lang="en-US" sz="2000" b="0" dirty="0">
              <a:latin typeface="+mj-lt"/>
            </a:endParaRPr>
          </a:p>
          <a:p>
            <a:r>
              <a:rPr lang="en-US" sz="1800" b="0" dirty="0">
                <a:latin typeface="Helvetica" pitchFamily="2" charset="0"/>
              </a:rPr>
              <a:t>Settings</a:t>
            </a:r>
          </a:p>
          <a:p>
            <a:pPr algn="l"/>
            <a:r>
              <a:rPr lang="en-US" sz="1800" b="0" i="0" u="none" strike="noStrike" dirty="0">
                <a:solidFill>
                  <a:srgbClr val="222222"/>
                </a:solidFill>
                <a:effectLst/>
                <a:latin typeface="Helvetica" pitchFamily="2" charset="0"/>
              </a:rPr>
              <a:t>The Calendar section of the Settings app is where you can manage open and closed hours for library service points.</a:t>
            </a:r>
          </a:p>
          <a:p>
            <a:pPr algn="l"/>
            <a:r>
              <a:rPr lang="en-US" sz="1800" b="0" i="0" u="none" strike="noStrike" dirty="0">
                <a:solidFill>
                  <a:srgbClr val="222222"/>
                </a:solidFill>
                <a:effectLst/>
                <a:latin typeface="Helvetica" pitchFamily="2" charset="0"/>
              </a:rPr>
              <a:t>Item check out workflows reference service points when calculating due dates. That means that the service point must have an existing calendar that covers the time period that the item could potentially be loaned for in order for the check out to be successful.</a:t>
            </a:r>
          </a:p>
          <a:p>
            <a:pPr algn="l"/>
            <a:r>
              <a:rPr lang="en-US" sz="1800" b="0" i="0" u="none" strike="noStrike" dirty="0">
                <a:solidFill>
                  <a:srgbClr val="222222"/>
                </a:solidFill>
                <a:effectLst/>
                <a:latin typeface="Helvetica" pitchFamily="2" charset="0"/>
              </a:rPr>
              <a:t>The Calendar section of Settings allows you to create a new calendar, edit existing calendars, duplicate existing calendars, and delete calendars. You can create a single calendar and assign it to multiple service points.</a:t>
            </a:r>
          </a:p>
          <a:p>
            <a:pPr marL="0" indent="0">
              <a:buNone/>
            </a:pPr>
            <a:endParaRPr lang="en-US" sz="2000" b="0" dirty="0">
              <a:latin typeface="+mj-lt"/>
            </a:endParaRPr>
          </a:p>
        </p:txBody>
      </p:sp>
      <p:pic>
        <p:nvPicPr>
          <p:cNvPr id="7" name="Picture 6" descr="A blue and white logo&#10;&#10;Description automatically generated">
            <a:extLst>
              <a:ext uri="{FF2B5EF4-FFF2-40B4-BE49-F238E27FC236}">
                <a16:creationId xmlns:a16="http://schemas.microsoft.com/office/drawing/2014/main" id="{85B6D107-C511-BF20-5BB1-D7571F1AB5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367" y="185411"/>
            <a:ext cx="4596477" cy="1336956"/>
          </a:xfrm>
          <a:prstGeom prst="rect">
            <a:avLst/>
          </a:prstGeom>
        </p:spPr>
      </p:pic>
      <p:sp>
        <p:nvSpPr>
          <p:cNvPr id="4" name="TextBox 3">
            <a:extLst>
              <a:ext uri="{FF2B5EF4-FFF2-40B4-BE49-F238E27FC236}">
                <a16:creationId xmlns:a16="http://schemas.microsoft.com/office/drawing/2014/main" id="{91E95BD2-CEBF-7452-D820-5B35584D8949}"/>
              </a:ext>
            </a:extLst>
          </p:cNvPr>
          <p:cNvSpPr txBox="1"/>
          <p:nvPr/>
        </p:nvSpPr>
        <p:spPr>
          <a:xfrm>
            <a:off x="732367" y="1967345"/>
            <a:ext cx="2919389" cy="523220"/>
          </a:xfrm>
          <a:prstGeom prst="rect">
            <a:avLst/>
          </a:prstGeom>
          <a:noFill/>
        </p:spPr>
        <p:txBody>
          <a:bodyPr wrap="none" rtlCol="0">
            <a:spAutoFit/>
          </a:bodyPr>
          <a:lstStyle/>
          <a:p>
            <a:r>
              <a:rPr lang="en-US" sz="2800" b="1" dirty="0">
                <a:latin typeface="Helvetica" pitchFamily="2" charset="0"/>
              </a:rPr>
              <a:t>FOLIO Calendar</a:t>
            </a:r>
          </a:p>
        </p:txBody>
      </p:sp>
    </p:spTree>
    <p:extLst>
      <p:ext uri="{BB962C8B-B14F-4D97-AF65-F5344CB8AC3E}">
        <p14:creationId xmlns:p14="http://schemas.microsoft.com/office/powerpoint/2010/main" val="2088891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C2D044-A974-A755-CB2A-6C256FAEBAF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C7BDF3-D01F-B589-E064-BFBD14CC435A}"/>
              </a:ext>
            </a:extLst>
          </p:cNvPr>
          <p:cNvSpPr>
            <a:spLocks noGrp="1"/>
          </p:cNvSpPr>
          <p:nvPr>
            <p:ph type="title"/>
          </p:nvPr>
        </p:nvSpPr>
        <p:spPr/>
        <p:txBody>
          <a:bodyPr/>
          <a:lstStyle/>
          <a:p>
            <a:pPr algn="l"/>
            <a:endParaRPr lang="en-US" dirty="0"/>
          </a:p>
        </p:txBody>
      </p:sp>
      <p:sp>
        <p:nvSpPr>
          <p:cNvPr id="3" name="Content Placeholder 2">
            <a:extLst>
              <a:ext uri="{FF2B5EF4-FFF2-40B4-BE49-F238E27FC236}">
                <a16:creationId xmlns:a16="http://schemas.microsoft.com/office/drawing/2014/main" id="{253B8507-50B1-40B0-564A-00CA01634E86}"/>
              </a:ext>
            </a:extLst>
          </p:cNvPr>
          <p:cNvSpPr>
            <a:spLocks noGrp="1"/>
          </p:cNvSpPr>
          <p:nvPr>
            <p:ph idx="1"/>
          </p:nvPr>
        </p:nvSpPr>
        <p:spPr>
          <a:xfrm>
            <a:off x="732367" y="1745972"/>
            <a:ext cx="11099415" cy="4557845"/>
          </a:xfrm>
        </p:spPr>
        <p:txBody>
          <a:bodyPr>
            <a:noAutofit/>
          </a:bodyPr>
          <a:lstStyle/>
          <a:p>
            <a:pPr marL="0" indent="0">
              <a:buNone/>
            </a:pPr>
            <a:endParaRPr lang="en-US" sz="1800" b="0" dirty="0">
              <a:latin typeface="Helvetica" pitchFamily="2" charset="0"/>
            </a:endParaRPr>
          </a:p>
          <a:p>
            <a:pPr marL="0" indent="0">
              <a:buNone/>
            </a:pPr>
            <a:endParaRPr lang="en-US" sz="1800" b="0" dirty="0">
              <a:latin typeface="Helvetica" pitchFamily="2" charset="0"/>
            </a:endParaRPr>
          </a:p>
          <a:p>
            <a:pPr algn="l"/>
            <a:r>
              <a:rPr lang="en-US" sz="1800" b="0" i="0" u="none" strike="noStrike" dirty="0">
                <a:solidFill>
                  <a:srgbClr val="222222"/>
                </a:solidFill>
                <a:effectLst/>
                <a:latin typeface="Helvetica" pitchFamily="2" charset="0"/>
              </a:rPr>
              <a:t>To interact with Settings &gt; Calendar, a user needs to be assigned at least one of the following permissions.</a:t>
            </a:r>
          </a:p>
          <a:p>
            <a:pPr algn="l">
              <a:buFont typeface="Arial" panose="020B0604020202020204" pitchFamily="34" charset="0"/>
              <a:buChar char="•"/>
            </a:pPr>
            <a:r>
              <a:rPr lang="en-US" sz="1800" b="1" i="0" u="none" strike="noStrike" dirty="0">
                <a:solidFill>
                  <a:srgbClr val="222222"/>
                </a:solidFill>
                <a:effectLst/>
                <a:latin typeface="Helvetica" pitchFamily="2" charset="0"/>
              </a:rPr>
              <a:t>Settings (Calendar): Can view existing calendars</a:t>
            </a:r>
            <a:r>
              <a:rPr lang="en-US" sz="1800" b="0" i="0" u="none" strike="noStrike" dirty="0">
                <a:solidFill>
                  <a:srgbClr val="222222"/>
                </a:solidFill>
                <a:effectLst/>
                <a:latin typeface="Helvetica" pitchFamily="2" charset="0"/>
              </a:rPr>
              <a:t>. This permission allows users to view, but not modify, service point calendars.</a:t>
            </a:r>
          </a:p>
          <a:p>
            <a:pPr algn="l">
              <a:buFont typeface="Arial" panose="020B0604020202020204" pitchFamily="34" charset="0"/>
              <a:buChar char="•"/>
            </a:pPr>
            <a:r>
              <a:rPr lang="en-US" sz="1800" b="1" i="0" u="none" strike="noStrike" dirty="0">
                <a:solidFill>
                  <a:srgbClr val="222222"/>
                </a:solidFill>
                <a:effectLst/>
                <a:latin typeface="Helvetica" pitchFamily="2" charset="0"/>
              </a:rPr>
              <a:t>Settings (Calendar): Can create and assign new calendars</a:t>
            </a:r>
            <a:r>
              <a:rPr lang="en-US" sz="1800" b="0" i="0" u="none" strike="noStrike" dirty="0">
                <a:solidFill>
                  <a:srgbClr val="222222"/>
                </a:solidFill>
                <a:effectLst/>
                <a:latin typeface="Helvetica" pitchFamily="2" charset="0"/>
              </a:rPr>
              <a:t>. This permission allows users to view calendars, create new calendars, and assign them to service points.</a:t>
            </a:r>
          </a:p>
          <a:p>
            <a:pPr algn="l">
              <a:buFont typeface="Arial" panose="020B0604020202020204" pitchFamily="34" charset="0"/>
              <a:buChar char="•"/>
            </a:pPr>
            <a:r>
              <a:rPr lang="en-US" sz="1800" b="1" i="0" u="none" strike="noStrike" dirty="0">
                <a:solidFill>
                  <a:srgbClr val="222222"/>
                </a:solidFill>
                <a:effectLst/>
                <a:latin typeface="Helvetica" pitchFamily="2" charset="0"/>
              </a:rPr>
              <a:t>Settings (Calendar): Can edit and reassign existing calendars</a:t>
            </a:r>
            <a:r>
              <a:rPr lang="en-US" sz="1800" b="0" i="0" u="none" strike="noStrike" dirty="0">
                <a:solidFill>
                  <a:srgbClr val="222222"/>
                </a:solidFill>
                <a:effectLst/>
                <a:latin typeface="Helvetica" pitchFamily="2" charset="0"/>
              </a:rPr>
              <a:t>. This permission allows users to view calendars, edit existing calendars, and change the service points those calendars are assigned to.</a:t>
            </a:r>
          </a:p>
          <a:p>
            <a:pPr algn="l">
              <a:buFont typeface="Arial" panose="020B0604020202020204" pitchFamily="34" charset="0"/>
              <a:buChar char="•"/>
            </a:pPr>
            <a:r>
              <a:rPr lang="en-US" sz="1800" b="1" i="0" u="none" strike="noStrike" dirty="0">
                <a:solidFill>
                  <a:srgbClr val="222222"/>
                </a:solidFill>
                <a:effectLst/>
                <a:latin typeface="Helvetica" pitchFamily="2" charset="0"/>
              </a:rPr>
              <a:t>Settings (Calendar): Can delete existing calendars</a:t>
            </a:r>
            <a:r>
              <a:rPr lang="en-US" sz="1800" b="0" i="0" u="none" strike="noStrike" dirty="0">
                <a:solidFill>
                  <a:srgbClr val="222222"/>
                </a:solidFill>
                <a:effectLst/>
                <a:latin typeface="Helvetica" pitchFamily="2" charset="0"/>
              </a:rPr>
              <a:t>. This permission allows users to delete calendars.</a:t>
            </a:r>
          </a:p>
          <a:p>
            <a:pPr marL="0" indent="0">
              <a:buNone/>
            </a:pPr>
            <a:endParaRPr lang="en-US" sz="1800" b="0" dirty="0">
              <a:latin typeface="Helvetica" pitchFamily="2" charset="0"/>
            </a:endParaRPr>
          </a:p>
        </p:txBody>
      </p:sp>
      <p:pic>
        <p:nvPicPr>
          <p:cNvPr id="7" name="Picture 6" descr="A blue and white logo&#10;&#10;Description automatically generated">
            <a:extLst>
              <a:ext uri="{FF2B5EF4-FFF2-40B4-BE49-F238E27FC236}">
                <a16:creationId xmlns:a16="http://schemas.microsoft.com/office/drawing/2014/main" id="{F734A24F-298A-40AB-3052-0315046B27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367" y="185411"/>
            <a:ext cx="4596477" cy="1336956"/>
          </a:xfrm>
          <a:prstGeom prst="rect">
            <a:avLst/>
          </a:prstGeom>
        </p:spPr>
      </p:pic>
      <p:sp>
        <p:nvSpPr>
          <p:cNvPr id="4" name="TextBox 3">
            <a:extLst>
              <a:ext uri="{FF2B5EF4-FFF2-40B4-BE49-F238E27FC236}">
                <a16:creationId xmlns:a16="http://schemas.microsoft.com/office/drawing/2014/main" id="{CE56F3BA-F8FE-D3AF-C654-2A1337B58E3D}"/>
              </a:ext>
            </a:extLst>
          </p:cNvPr>
          <p:cNvSpPr txBox="1"/>
          <p:nvPr/>
        </p:nvSpPr>
        <p:spPr>
          <a:xfrm>
            <a:off x="732367" y="1967345"/>
            <a:ext cx="6184385" cy="523220"/>
          </a:xfrm>
          <a:prstGeom prst="rect">
            <a:avLst/>
          </a:prstGeom>
          <a:noFill/>
        </p:spPr>
        <p:txBody>
          <a:bodyPr wrap="none" rtlCol="0">
            <a:spAutoFit/>
          </a:bodyPr>
          <a:lstStyle/>
          <a:p>
            <a:pPr algn="l"/>
            <a:r>
              <a:rPr lang="en-US" sz="2800" b="1" i="0" u="none" strike="noStrike" dirty="0">
                <a:solidFill>
                  <a:srgbClr val="222222"/>
                </a:solidFill>
                <a:effectLst/>
                <a:latin typeface="Helvetica" pitchFamily="2" charset="0"/>
              </a:rPr>
              <a:t>Settings &gt; Calendar &gt; All calendars</a:t>
            </a:r>
          </a:p>
        </p:txBody>
      </p:sp>
    </p:spTree>
    <p:extLst>
      <p:ext uri="{BB962C8B-B14F-4D97-AF65-F5344CB8AC3E}">
        <p14:creationId xmlns:p14="http://schemas.microsoft.com/office/powerpoint/2010/main" val="289366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8FF1A6-6CDA-F374-4F85-922E012FEA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8DFC83-354B-7516-A83F-C9FCB8EE00F0}"/>
              </a:ext>
            </a:extLst>
          </p:cNvPr>
          <p:cNvSpPr>
            <a:spLocks noGrp="1"/>
          </p:cNvSpPr>
          <p:nvPr>
            <p:ph type="title"/>
          </p:nvPr>
        </p:nvSpPr>
        <p:spPr/>
        <p:txBody>
          <a:bodyPr/>
          <a:lstStyle/>
          <a:p>
            <a:pPr algn="l"/>
            <a:endParaRPr lang="en-US" dirty="0"/>
          </a:p>
        </p:txBody>
      </p:sp>
      <p:sp>
        <p:nvSpPr>
          <p:cNvPr id="3" name="Content Placeholder 2">
            <a:extLst>
              <a:ext uri="{FF2B5EF4-FFF2-40B4-BE49-F238E27FC236}">
                <a16:creationId xmlns:a16="http://schemas.microsoft.com/office/drawing/2014/main" id="{A72BAA5D-A0EF-176A-48FE-CBF528358C7C}"/>
              </a:ext>
            </a:extLst>
          </p:cNvPr>
          <p:cNvSpPr>
            <a:spLocks noGrp="1"/>
          </p:cNvSpPr>
          <p:nvPr>
            <p:ph idx="1"/>
          </p:nvPr>
        </p:nvSpPr>
        <p:spPr>
          <a:xfrm>
            <a:off x="732367" y="1745972"/>
            <a:ext cx="11099415" cy="4557845"/>
          </a:xfrm>
        </p:spPr>
        <p:txBody>
          <a:bodyPr>
            <a:noAutofit/>
          </a:bodyPr>
          <a:lstStyle/>
          <a:p>
            <a:pPr marL="0" indent="0">
              <a:buNone/>
            </a:pPr>
            <a:endParaRPr lang="en-US" sz="1800" b="0" dirty="0">
              <a:latin typeface="Helvetica" pitchFamily="2" charset="0"/>
            </a:endParaRPr>
          </a:p>
          <a:p>
            <a:pPr marL="0" indent="0">
              <a:buNone/>
            </a:pPr>
            <a:endParaRPr lang="en-US" sz="1800" b="0" dirty="0">
              <a:latin typeface="Helvetica" pitchFamily="2" charset="0"/>
            </a:endParaRPr>
          </a:p>
          <a:p>
            <a:pPr algn="l"/>
            <a:r>
              <a:rPr lang="en-US" sz="1800" b="0" i="0" u="none" strike="noStrike" dirty="0">
                <a:solidFill>
                  <a:srgbClr val="222222"/>
                </a:solidFill>
                <a:effectLst/>
                <a:latin typeface="Helvetica" pitchFamily="2" charset="0"/>
              </a:rPr>
              <a:t>Use this option to see the calendars that are currently in effect for each service point in your FOLIO instance.</a:t>
            </a:r>
          </a:p>
          <a:p>
            <a:pPr algn="l"/>
            <a:r>
              <a:rPr lang="en-US" sz="1800" b="0" i="0" u="none" strike="noStrike" dirty="0">
                <a:solidFill>
                  <a:srgbClr val="222222"/>
                </a:solidFill>
                <a:effectLst/>
                <a:latin typeface="Helvetica" pitchFamily="2" charset="0"/>
              </a:rPr>
              <a:t>From here, you can click </a:t>
            </a:r>
            <a:r>
              <a:rPr lang="en-US" sz="1800" b="1" i="0" u="none" strike="noStrike" dirty="0">
                <a:solidFill>
                  <a:srgbClr val="222222"/>
                </a:solidFill>
                <a:effectLst/>
                <a:latin typeface="Helvetica" pitchFamily="2" charset="0"/>
              </a:rPr>
              <a:t>New</a:t>
            </a:r>
            <a:r>
              <a:rPr lang="en-US" sz="1800" b="0" i="0" u="none" strike="noStrike" dirty="0">
                <a:solidFill>
                  <a:srgbClr val="222222"/>
                </a:solidFill>
                <a:effectLst/>
                <a:latin typeface="Helvetica" pitchFamily="2" charset="0"/>
              </a:rPr>
              <a:t> to create a new calendar to assign to a service point.</a:t>
            </a:r>
          </a:p>
          <a:p>
            <a:pPr marL="0" indent="0">
              <a:buNone/>
            </a:pPr>
            <a:br>
              <a:rPr lang="en-US" sz="1400" dirty="0"/>
            </a:br>
            <a:endParaRPr lang="en-US" sz="1800" b="0" dirty="0">
              <a:latin typeface="Helvetica" pitchFamily="2" charset="0"/>
            </a:endParaRPr>
          </a:p>
        </p:txBody>
      </p:sp>
      <p:pic>
        <p:nvPicPr>
          <p:cNvPr id="7" name="Picture 6" descr="A blue and white logo&#10;&#10;Description automatically generated">
            <a:extLst>
              <a:ext uri="{FF2B5EF4-FFF2-40B4-BE49-F238E27FC236}">
                <a16:creationId xmlns:a16="http://schemas.microsoft.com/office/drawing/2014/main" id="{BEE42879-6A15-F719-2C5C-0279813BC9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367" y="185411"/>
            <a:ext cx="4596477" cy="1336956"/>
          </a:xfrm>
          <a:prstGeom prst="rect">
            <a:avLst/>
          </a:prstGeom>
        </p:spPr>
      </p:pic>
      <p:sp>
        <p:nvSpPr>
          <p:cNvPr id="4" name="TextBox 3">
            <a:extLst>
              <a:ext uri="{FF2B5EF4-FFF2-40B4-BE49-F238E27FC236}">
                <a16:creationId xmlns:a16="http://schemas.microsoft.com/office/drawing/2014/main" id="{A9CE37D4-E8E7-8611-72F5-CEB67F965D87}"/>
              </a:ext>
            </a:extLst>
          </p:cNvPr>
          <p:cNvSpPr txBox="1"/>
          <p:nvPr/>
        </p:nvSpPr>
        <p:spPr>
          <a:xfrm>
            <a:off x="732367" y="1967345"/>
            <a:ext cx="9135834" cy="954107"/>
          </a:xfrm>
          <a:prstGeom prst="rect">
            <a:avLst/>
          </a:prstGeom>
          <a:noFill/>
        </p:spPr>
        <p:txBody>
          <a:bodyPr wrap="none" rtlCol="0">
            <a:spAutoFit/>
          </a:bodyPr>
          <a:lstStyle/>
          <a:p>
            <a:r>
              <a:rPr lang="en-US" sz="2800" b="1" u="none" strike="noStrike" dirty="0">
                <a:solidFill>
                  <a:srgbClr val="222222"/>
                </a:solidFill>
                <a:effectLst/>
                <a:latin typeface="Helvetica" pitchFamily="2" charset="0"/>
              </a:rPr>
              <a:t>Settings &gt; Calendar &gt; Current calendar assignments</a:t>
            </a:r>
          </a:p>
          <a:p>
            <a:pPr algn="l"/>
            <a:endParaRPr lang="en-US" sz="2800" b="1" i="0" u="none" strike="noStrike" dirty="0">
              <a:solidFill>
                <a:srgbClr val="222222"/>
              </a:solidFill>
              <a:effectLst/>
              <a:latin typeface="Helvetica" pitchFamily="2" charset="0"/>
            </a:endParaRPr>
          </a:p>
        </p:txBody>
      </p:sp>
    </p:spTree>
    <p:extLst>
      <p:ext uri="{BB962C8B-B14F-4D97-AF65-F5344CB8AC3E}">
        <p14:creationId xmlns:p14="http://schemas.microsoft.com/office/powerpoint/2010/main" val="3059112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C07F2C-F0C0-772F-E390-257F70BAB3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3E251B-A139-615F-45EF-C21E12DD623A}"/>
              </a:ext>
            </a:extLst>
          </p:cNvPr>
          <p:cNvSpPr>
            <a:spLocks noGrp="1"/>
          </p:cNvSpPr>
          <p:nvPr>
            <p:ph type="title"/>
          </p:nvPr>
        </p:nvSpPr>
        <p:spPr/>
        <p:txBody>
          <a:bodyPr/>
          <a:lstStyle/>
          <a:p>
            <a:pPr algn="l"/>
            <a:endParaRPr lang="en-US" dirty="0"/>
          </a:p>
        </p:txBody>
      </p:sp>
      <p:sp>
        <p:nvSpPr>
          <p:cNvPr id="3" name="Content Placeholder 2">
            <a:extLst>
              <a:ext uri="{FF2B5EF4-FFF2-40B4-BE49-F238E27FC236}">
                <a16:creationId xmlns:a16="http://schemas.microsoft.com/office/drawing/2014/main" id="{3F280A7A-F7AE-1C1E-2FB6-D9CDF1A2B076}"/>
              </a:ext>
            </a:extLst>
          </p:cNvPr>
          <p:cNvSpPr>
            <a:spLocks noGrp="1"/>
          </p:cNvSpPr>
          <p:nvPr>
            <p:ph idx="1"/>
          </p:nvPr>
        </p:nvSpPr>
        <p:spPr>
          <a:xfrm>
            <a:off x="732367" y="1745972"/>
            <a:ext cx="11099415" cy="4557845"/>
          </a:xfrm>
        </p:spPr>
        <p:txBody>
          <a:bodyPr>
            <a:noAutofit/>
          </a:bodyPr>
          <a:lstStyle/>
          <a:p>
            <a:pPr marL="0" indent="0">
              <a:buNone/>
            </a:pPr>
            <a:endParaRPr lang="en-US" sz="1800" b="0" dirty="0">
              <a:latin typeface="Helvetica" pitchFamily="2" charset="0"/>
            </a:endParaRPr>
          </a:p>
          <a:p>
            <a:pPr marL="0" indent="0">
              <a:buNone/>
            </a:pPr>
            <a:endParaRPr lang="en-US" sz="1800" b="0" dirty="0">
              <a:latin typeface="Helvetica" pitchFamily="2" charset="0"/>
            </a:endParaRPr>
          </a:p>
          <a:p>
            <a:pPr algn="l"/>
            <a:r>
              <a:rPr lang="en-US" sz="1800" b="0" i="0" u="none" strike="noStrike" dirty="0">
                <a:solidFill>
                  <a:srgbClr val="222222"/>
                </a:solidFill>
                <a:effectLst/>
                <a:latin typeface="Helvetica" pitchFamily="2" charset="0"/>
              </a:rPr>
              <a:t>Use this option to view a service point’s calendar for a particular month. Each day will show the service point’s open and closed hours. Schedule exceptions are emphasized with an exclamation mark.</a:t>
            </a:r>
          </a:p>
          <a:p>
            <a:pPr marL="0" indent="0">
              <a:buNone/>
            </a:pPr>
            <a:br>
              <a:rPr lang="en-US" sz="1400" dirty="0"/>
            </a:br>
            <a:br>
              <a:rPr lang="en-US" sz="1400" dirty="0"/>
            </a:br>
            <a:endParaRPr lang="en-US" sz="1800" b="0" dirty="0">
              <a:latin typeface="Helvetica" pitchFamily="2" charset="0"/>
            </a:endParaRPr>
          </a:p>
        </p:txBody>
      </p:sp>
      <p:pic>
        <p:nvPicPr>
          <p:cNvPr id="7" name="Picture 6" descr="A blue and white logo&#10;&#10;Description automatically generated">
            <a:extLst>
              <a:ext uri="{FF2B5EF4-FFF2-40B4-BE49-F238E27FC236}">
                <a16:creationId xmlns:a16="http://schemas.microsoft.com/office/drawing/2014/main" id="{167E41A4-F080-7EAF-E321-287D7B4CE1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367" y="185411"/>
            <a:ext cx="4596477" cy="1336956"/>
          </a:xfrm>
          <a:prstGeom prst="rect">
            <a:avLst/>
          </a:prstGeom>
        </p:spPr>
      </p:pic>
      <p:sp>
        <p:nvSpPr>
          <p:cNvPr id="4" name="TextBox 3">
            <a:extLst>
              <a:ext uri="{FF2B5EF4-FFF2-40B4-BE49-F238E27FC236}">
                <a16:creationId xmlns:a16="http://schemas.microsoft.com/office/drawing/2014/main" id="{689E181B-FB37-2635-909D-FA93232DFCB1}"/>
              </a:ext>
            </a:extLst>
          </p:cNvPr>
          <p:cNvSpPr txBox="1"/>
          <p:nvPr/>
        </p:nvSpPr>
        <p:spPr>
          <a:xfrm>
            <a:off x="732367" y="1967345"/>
            <a:ext cx="6248955" cy="954107"/>
          </a:xfrm>
          <a:prstGeom prst="rect">
            <a:avLst/>
          </a:prstGeom>
          <a:noFill/>
        </p:spPr>
        <p:txBody>
          <a:bodyPr wrap="none" rtlCol="0">
            <a:spAutoFit/>
          </a:bodyPr>
          <a:lstStyle/>
          <a:p>
            <a:r>
              <a:rPr lang="en-US" sz="2800" b="1" u="none" strike="noStrike" dirty="0">
                <a:solidFill>
                  <a:srgbClr val="222222"/>
                </a:solidFill>
                <a:effectLst/>
                <a:latin typeface="Helvetica" pitchFamily="2" charset="0"/>
              </a:rPr>
              <a:t>Settings &gt; Calendar &gt; Monthly View</a:t>
            </a:r>
          </a:p>
          <a:p>
            <a:pPr algn="l"/>
            <a:endParaRPr lang="en-US" sz="2800" b="1" i="0" u="none" strike="noStrike" dirty="0">
              <a:solidFill>
                <a:srgbClr val="222222"/>
              </a:solidFill>
              <a:effectLst/>
              <a:latin typeface="Helvetica" pitchFamily="2" charset="0"/>
            </a:endParaRPr>
          </a:p>
        </p:txBody>
      </p:sp>
    </p:spTree>
    <p:extLst>
      <p:ext uri="{BB962C8B-B14F-4D97-AF65-F5344CB8AC3E}">
        <p14:creationId xmlns:p14="http://schemas.microsoft.com/office/powerpoint/2010/main" val="2263169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792F99-9836-9AC1-7B1B-6DA201D8B4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19D9E9-1535-2A1E-214D-11141463F90C}"/>
              </a:ext>
            </a:extLst>
          </p:cNvPr>
          <p:cNvSpPr>
            <a:spLocks noGrp="1"/>
          </p:cNvSpPr>
          <p:nvPr>
            <p:ph type="title"/>
          </p:nvPr>
        </p:nvSpPr>
        <p:spPr/>
        <p:txBody>
          <a:bodyPr/>
          <a:lstStyle/>
          <a:p>
            <a:pPr algn="l"/>
            <a:endParaRPr lang="en-US" dirty="0"/>
          </a:p>
        </p:txBody>
      </p:sp>
      <p:sp>
        <p:nvSpPr>
          <p:cNvPr id="3" name="Content Placeholder 2">
            <a:extLst>
              <a:ext uri="{FF2B5EF4-FFF2-40B4-BE49-F238E27FC236}">
                <a16:creationId xmlns:a16="http://schemas.microsoft.com/office/drawing/2014/main" id="{99478C78-CCFB-B775-6DDB-C397116C30ED}"/>
              </a:ext>
            </a:extLst>
          </p:cNvPr>
          <p:cNvSpPr>
            <a:spLocks noGrp="1"/>
          </p:cNvSpPr>
          <p:nvPr>
            <p:ph idx="1"/>
          </p:nvPr>
        </p:nvSpPr>
        <p:spPr>
          <a:xfrm>
            <a:off x="732367" y="1745972"/>
            <a:ext cx="11099415" cy="4557845"/>
          </a:xfrm>
        </p:spPr>
        <p:txBody>
          <a:bodyPr>
            <a:noAutofit/>
          </a:bodyPr>
          <a:lstStyle/>
          <a:p>
            <a:pPr marL="0" indent="0">
              <a:buNone/>
            </a:pPr>
            <a:endParaRPr lang="en-US" sz="1800" b="0" dirty="0">
              <a:latin typeface="Helvetica" pitchFamily="2" charset="0"/>
            </a:endParaRPr>
          </a:p>
          <a:p>
            <a:pPr marL="0" indent="0">
              <a:buNone/>
            </a:pPr>
            <a:endParaRPr lang="en-US" sz="1800" b="0" dirty="0">
              <a:latin typeface="Helvetica" pitchFamily="2" charset="0"/>
            </a:endParaRPr>
          </a:p>
          <a:p>
            <a:pPr algn="l"/>
            <a:r>
              <a:rPr lang="en-US" sz="1800" b="0" i="0" u="none" strike="noStrike" dirty="0">
                <a:solidFill>
                  <a:srgbClr val="222222"/>
                </a:solidFill>
                <a:effectLst/>
                <a:latin typeface="Helvetica" pitchFamily="2" charset="0"/>
              </a:rPr>
              <a:t>To view a calendar, click on the calendar from </a:t>
            </a:r>
            <a:r>
              <a:rPr lang="en-US" sz="1800" b="1" i="0" u="none" strike="noStrike" dirty="0">
                <a:solidFill>
                  <a:srgbClr val="222222"/>
                </a:solidFill>
                <a:effectLst/>
                <a:latin typeface="Helvetica" pitchFamily="2" charset="0"/>
              </a:rPr>
              <a:t>All calendars</a:t>
            </a:r>
            <a:r>
              <a:rPr lang="en-US" sz="1800" b="0" i="0" u="none" strike="noStrike" dirty="0">
                <a:solidFill>
                  <a:srgbClr val="222222"/>
                </a:solidFill>
                <a:effectLst/>
                <a:latin typeface="Helvetica" pitchFamily="2" charset="0"/>
              </a:rPr>
              <a:t> or </a:t>
            </a:r>
            <a:r>
              <a:rPr lang="en-US" sz="1800" b="1" i="0" u="none" strike="noStrike" dirty="0">
                <a:solidFill>
                  <a:srgbClr val="222222"/>
                </a:solidFill>
                <a:effectLst/>
                <a:latin typeface="Helvetica" pitchFamily="2" charset="0"/>
              </a:rPr>
              <a:t>Current calendar assignments</a:t>
            </a:r>
            <a:r>
              <a:rPr lang="en-US" sz="1800" b="0" i="0" u="none" strike="noStrike" dirty="0">
                <a:solidFill>
                  <a:srgbClr val="222222"/>
                </a:solidFill>
                <a:effectLst/>
                <a:latin typeface="Helvetica" pitchFamily="2" charset="0"/>
              </a:rPr>
              <a:t>. The calendar will open in the fourth pane.</a:t>
            </a:r>
          </a:p>
          <a:p>
            <a:pPr algn="l"/>
            <a:r>
              <a:rPr lang="en-US" sz="1800" b="0" i="0" u="none" strike="noStrike" dirty="0">
                <a:solidFill>
                  <a:srgbClr val="222222"/>
                </a:solidFill>
                <a:effectLst/>
                <a:latin typeface="Helvetica" pitchFamily="2" charset="0"/>
              </a:rPr>
              <a:t>A calendar has five sections:</a:t>
            </a:r>
          </a:p>
          <a:p>
            <a:pPr algn="l">
              <a:buFont typeface="Arial" panose="020B0604020202020204" pitchFamily="34" charset="0"/>
              <a:buChar char="•"/>
            </a:pPr>
            <a:r>
              <a:rPr lang="en-US" sz="1800" b="1" i="0" u="none" strike="noStrike" dirty="0">
                <a:solidFill>
                  <a:srgbClr val="222222"/>
                </a:solidFill>
                <a:effectLst/>
                <a:latin typeface="Helvetica" pitchFamily="2" charset="0"/>
              </a:rPr>
              <a:t>Calendar information</a:t>
            </a:r>
            <a:r>
              <a:rPr lang="en-US" sz="1800" b="0" i="0" u="none" strike="noStrike" dirty="0">
                <a:solidFill>
                  <a:srgbClr val="222222"/>
                </a:solidFill>
                <a:effectLst/>
                <a:latin typeface="Helvetica" pitchFamily="2" charset="0"/>
              </a:rPr>
              <a:t>. This shows the calendar name, start date, end date, and record metadata.</a:t>
            </a:r>
          </a:p>
          <a:p>
            <a:pPr algn="l">
              <a:buFont typeface="Arial" panose="020B0604020202020204" pitchFamily="34" charset="0"/>
              <a:buChar char="•"/>
            </a:pPr>
            <a:r>
              <a:rPr lang="en-US" sz="1800" b="1" i="0" u="none" strike="noStrike" dirty="0">
                <a:solidFill>
                  <a:srgbClr val="222222"/>
                </a:solidFill>
                <a:effectLst/>
                <a:latin typeface="Helvetica" pitchFamily="2" charset="0"/>
              </a:rPr>
              <a:t>Service point assignments</a:t>
            </a:r>
            <a:r>
              <a:rPr lang="en-US" sz="1800" b="0" i="0" u="none" strike="noStrike" dirty="0">
                <a:solidFill>
                  <a:srgbClr val="222222"/>
                </a:solidFill>
                <a:effectLst/>
                <a:latin typeface="Helvetica" pitchFamily="2" charset="0"/>
              </a:rPr>
              <a:t>. This shows if the calendar is assigned to any service points.</a:t>
            </a:r>
          </a:p>
          <a:p>
            <a:pPr marL="0" indent="0">
              <a:buNone/>
            </a:pPr>
            <a:br>
              <a:rPr lang="en-US" sz="1400" dirty="0"/>
            </a:br>
            <a:br>
              <a:rPr lang="en-US" sz="1400" dirty="0"/>
            </a:br>
            <a:endParaRPr lang="en-US" sz="1800" b="0" dirty="0">
              <a:latin typeface="Helvetica" pitchFamily="2" charset="0"/>
            </a:endParaRPr>
          </a:p>
        </p:txBody>
      </p:sp>
      <p:pic>
        <p:nvPicPr>
          <p:cNvPr id="7" name="Picture 6" descr="A blue and white logo&#10;&#10;Description automatically generated">
            <a:extLst>
              <a:ext uri="{FF2B5EF4-FFF2-40B4-BE49-F238E27FC236}">
                <a16:creationId xmlns:a16="http://schemas.microsoft.com/office/drawing/2014/main" id="{75AF38DD-5B18-8E8A-3120-44064FEC6C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367" y="185411"/>
            <a:ext cx="4596477" cy="1336956"/>
          </a:xfrm>
          <a:prstGeom prst="rect">
            <a:avLst/>
          </a:prstGeom>
        </p:spPr>
      </p:pic>
      <p:sp>
        <p:nvSpPr>
          <p:cNvPr id="4" name="TextBox 3">
            <a:extLst>
              <a:ext uri="{FF2B5EF4-FFF2-40B4-BE49-F238E27FC236}">
                <a16:creationId xmlns:a16="http://schemas.microsoft.com/office/drawing/2014/main" id="{F26F23ED-B94A-FAED-1D9D-AEE24C412F10}"/>
              </a:ext>
            </a:extLst>
          </p:cNvPr>
          <p:cNvSpPr txBox="1"/>
          <p:nvPr/>
        </p:nvSpPr>
        <p:spPr>
          <a:xfrm>
            <a:off x="732367" y="1967345"/>
            <a:ext cx="3904339" cy="954107"/>
          </a:xfrm>
          <a:prstGeom prst="rect">
            <a:avLst/>
          </a:prstGeom>
          <a:noFill/>
        </p:spPr>
        <p:txBody>
          <a:bodyPr wrap="none" rtlCol="0">
            <a:spAutoFit/>
          </a:bodyPr>
          <a:lstStyle/>
          <a:p>
            <a:r>
              <a:rPr lang="en-US" sz="2800" b="1" u="none" strike="noStrike" dirty="0">
                <a:solidFill>
                  <a:srgbClr val="222222"/>
                </a:solidFill>
                <a:effectLst/>
                <a:latin typeface="Helvetica" pitchFamily="2" charset="0"/>
              </a:rPr>
              <a:t>View A Calendar, Pt. 1</a:t>
            </a:r>
          </a:p>
          <a:p>
            <a:pPr algn="l"/>
            <a:endParaRPr lang="en-US" sz="2800" b="1" i="0" u="none" strike="noStrike" dirty="0">
              <a:solidFill>
                <a:srgbClr val="222222"/>
              </a:solidFill>
              <a:effectLst/>
              <a:latin typeface="Helvetica" pitchFamily="2" charset="0"/>
            </a:endParaRPr>
          </a:p>
        </p:txBody>
      </p:sp>
    </p:spTree>
    <p:extLst>
      <p:ext uri="{BB962C8B-B14F-4D97-AF65-F5344CB8AC3E}">
        <p14:creationId xmlns:p14="http://schemas.microsoft.com/office/powerpoint/2010/main" val="1284775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AA625E-C5C4-0555-04A9-71568DEEAA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3E5E7E-69F3-D9AC-9E6E-860F12C7B6A9}"/>
              </a:ext>
            </a:extLst>
          </p:cNvPr>
          <p:cNvSpPr>
            <a:spLocks noGrp="1"/>
          </p:cNvSpPr>
          <p:nvPr>
            <p:ph type="title"/>
          </p:nvPr>
        </p:nvSpPr>
        <p:spPr/>
        <p:txBody>
          <a:bodyPr/>
          <a:lstStyle/>
          <a:p>
            <a:pPr algn="l"/>
            <a:endParaRPr lang="en-US" dirty="0"/>
          </a:p>
        </p:txBody>
      </p:sp>
      <p:sp>
        <p:nvSpPr>
          <p:cNvPr id="3" name="Content Placeholder 2">
            <a:extLst>
              <a:ext uri="{FF2B5EF4-FFF2-40B4-BE49-F238E27FC236}">
                <a16:creationId xmlns:a16="http://schemas.microsoft.com/office/drawing/2014/main" id="{9C3FEC24-31E0-FCE1-570D-9520F4913BAA}"/>
              </a:ext>
            </a:extLst>
          </p:cNvPr>
          <p:cNvSpPr>
            <a:spLocks noGrp="1"/>
          </p:cNvSpPr>
          <p:nvPr>
            <p:ph idx="1"/>
          </p:nvPr>
        </p:nvSpPr>
        <p:spPr>
          <a:xfrm>
            <a:off x="732367" y="1745972"/>
            <a:ext cx="11099415" cy="4557845"/>
          </a:xfrm>
        </p:spPr>
        <p:txBody>
          <a:bodyPr>
            <a:noAutofit/>
          </a:bodyPr>
          <a:lstStyle/>
          <a:p>
            <a:pPr marL="0" indent="0">
              <a:buNone/>
            </a:pPr>
            <a:endParaRPr lang="en-US" sz="1800" b="0" dirty="0">
              <a:latin typeface="Helvetica" pitchFamily="2" charset="0"/>
            </a:endParaRPr>
          </a:p>
          <a:p>
            <a:pPr marL="0" indent="0">
              <a:buNone/>
            </a:pPr>
            <a:endParaRPr lang="en-US" sz="1800" b="0" dirty="0">
              <a:latin typeface="Helvetica" pitchFamily="2" charset="0"/>
            </a:endParaRPr>
          </a:p>
          <a:p>
            <a:pPr algn="l">
              <a:buFont typeface="Arial" panose="020B0604020202020204" pitchFamily="34" charset="0"/>
              <a:buChar char="•"/>
            </a:pPr>
            <a:r>
              <a:rPr lang="en-US" sz="1800" b="1" i="0" u="none" strike="noStrike" dirty="0">
                <a:solidFill>
                  <a:srgbClr val="222222"/>
                </a:solidFill>
                <a:effectLst/>
                <a:latin typeface="Helvetica" pitchFamily="2" charset="0"/>
              </a:rPr>
              <a:t>Hours of operation</a:t>
            </a:r>
            <a:r>
              <a:rPr lang="en-US" sz="1800" b="0" i="0" u="none" strike="noStrike" dirty="0">
                <a:solidFill>
                  <a:srgbClr val="222222"/>
                </a:solidFill>
                <a:effectLst/>
                <a:latin typeface="Helvetica" pitchFamily="2" charset="0"/>
              </a:rPr>
              <a:t>. This shows a table with open times and close times by weekday. ** If a weekday closing time extends into the next day between 12 AM and 4 AM, the open and closing time will both show on the opening weekday. These times are denoted with a *. ** If a library is open for 24 hours over multiple days, the opening and closing times on those days will have dashes.</a:t>
            </a:r>
          </a:p>
          <a:p>
            <a:pPr algn="l">
              <a:buFont typeface="Arial" panose="020B0604020202020204" pitchFamily="34" charset="0"/>
              <a:buChar char="•"/>
            </a:pPr>
            <a:r>
              <a:rPr lang="en-US" sz="1800" b="1" i="0" u="none" strike="noStrike" dirty="0">
                <a:solidFill>
                  <a:srgbClr val="222222"/>
                </a:solidFill>
                <a:effectLst/>
                <a:latin typeface="Helvetica" pitchFamily="2" charset="0"/>
              </a:rPr>
              <a:t>Exceptions — openings</a:t>
            </a:r>
            <a:r>
              <a:rPr lang="en-US" sz="1800" b="0" i="0" u="none" strike="noStrike" dirty="0">
                <a:solidFill>
                  <a:srgbClr val="222222"/>
                </a:solidFill>
                <a:effectLst/>
                <a:latin typeface="Helvetica" pitchFamily="2" charset="0"/>
              </a:rPr>
              <a:t>. If a library has exceptions that change a service point’s open hours, the exception name will be shown alongside all start and end times.</a:t>
            </a:r>
          </a:p>
          <a:p>
            <a:pPr algn="l">
              <a:buFont typeface="Arial" panose="020B0604020202020204" pitchFamily="34" charset="0"/>
              <a:buChar char="•"/>
            </a:pPr>
            <a:r>
              <a:rPr lang="en-US" sz="1800" b="1" i="0" u="none" strike="noStrike" dirty="0">
                <a:solidFill>
                  <a:srgbClr val="222222"/>
                </a:solidFill>
                <a:effectLst/>
                <a:latin typeface="Helvetica" pitchFamily="2" charset="0"/>
              </a:rPr>
              <a:t>Exceptions — closures</a:t>
            </a:r>
            <a:r>
              <a:rPr lang="en-US" sz="1800" b="0" i="0" u="none" strike="noStrike" dirty="0">
                <a:solidFill>
                  <a:srgbClr val="222222"/>
                </a:solidFill>
                <a:effectLst/>
                <a:latin typeface="Helvetica" pitchFamily="2" charset="0"/>
              </a:rPr>
              <a:t>. If a library has exceptions that close a service point for one or more days, the exception name will be shown, along with the start and end dates.</a:t>
            </a:r>
          </a:p>
          <a:p>
            <a:pPr marL="0" indent="0">
              <a:buNone/>
            </a:pPr>
            <a:br>
              <a:rPr lang="en-US" sz="1400" dirty="0"/>
            </a:br>
            <a:br>
              <a:rPr lang="en-US" sz="1400" dirty="0"/>
            </a:br>
            <a:endParaRPr lang="en-US" sz="1800" b="0" dirty="0">
              <a:latin typeface="Helvetica" pitchFamily="2" charset="0"/>
            </a:endParaRPr>
          </a:p>
        </p:txBody>
      </p:sp>
      <p:pic>
        <p:nvPicPr>
          <p:cNvPr id="7" name="Picture 6" descr="A blue and white logo&#10;&#10;Description automatically generated">
            <a:extLst>
              <a:ext uri="{FF2B5EF4-FFF2-40B4-BE49-F238E27FC236}">
                <a16:creationId xmlns:a16="http://schemas.microsoft.com/office/drawing/2014/main" id="{6FE8B7D1-351B-0CAD-209D-375052427A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367" y="185411"/>
            <a:ext cx="4596477" cy="1336956"/>
          </a:xfrm>
          <a:prstGeom prst="rect">
            <a:avLst/>
          </a:prstGeom>
        </p:spPr>
      </p:pic>
      <p:sp>
        <p:nvSpPr>
          <p:cNvPr id="4" name="TextBox 3">
            <a:extLst>
              <a:ext uri="{FF2B5EF4-FFF2-40B4-BE49-F238E27FC236}">
                <a16:creationId xmlns:a16="http://schemas.microsoft.com/office/drawing/2014/main" id="{C6B4EBEB-0A0D-D098-A530-81AC61BB6B3E}"/>
              </a:ext>
            </a:extLst>
          </p:cNvPr>
          <p:cNvSpPr txBox="1"/>
          <p:nvPr/>
        </p:nvSpPr>
        <p:spPr>
          <a:xfrm>
            <a:off x="732367" y="1967345"/>
            <a:ext cx="3904339" cy="954107"/>
          </a:xfrm>
          <a:prstGeom prst="rect">
            <a:avLst/>
          </a:prstGeom>
          <a:noFill/>
        </p:spPr>
        <p:txBody>
          <a:bodyPr wrap="none" rtlCol="0">
            <a:spAutoFit/>
          </a:bodyPr>
          <a:lstStyle/>
          <a:p>
            <a:r>
              <a:rPr lang="en-US" sz="2800" b="1" u="none" strike="noStrike" dirty="0">
                <a:solidFill>
                  <a:srgbClr val="222222"/>
                </a:solidFill>
                <a:effectLst/>
                <a:latin typeface="Helvetica" pitchFamily="2" charset="0"/>
              </a:rPr>
              <a:t>View A Calendar, Pt. 2</a:t>
            </a:r>
          </a:p>
          <a:p>
            <a:pPr algn="l"/>
            <a:endParaRPr lang="en-US" sz="2800" b="1" i="0" u="none" strike="noStrike" dirty="0">
              <a:solidFill>
                <a:srgbClr val="222222"/>
              </a:solidFill>
              <a:effectLst/>
              <a:latin typeface="Helvetica" pitchFamily="2" charset="0"/>
            </a:endParaRPr>
          </a:p>
        </p:txBody>
      </p:sp>
    </p:spTree>
    <p:extLst>
      <p:ext uri="{BB962C8B-B14F-4D97-AF65-F5344CB8AC3E}">
        <p14:creationId xmlns:p14="http://schemas.microsoft.com/office/powerpoint/2010/main" val="1348467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3AE9ED-5518-61A2-671D-84644FBE80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A9E20F-18A2-E2C6-3389-AE5A101FB804}"/>
              </a:ext>
            </a:extLst>
          </p:cNvPr>
          <p:cNvSpPr>
            <a:spLocks noGrp="1"/>
          </p:cNvSpPr>
          <p:nvPr>
            <p:ph type="title"/>
          </p:nvPr>
        </p:nvSpPr>
        <p:spPr/>
        <p:txBody>
          <a:bodyPr/>
          <a:lstStyle/>
          <a:p>
            <a:pPr algn="l"/>
            <a:endParaRPr lang="en-US" dirty="0"/>
          </a:p>
        </p:txBody>
      </p:sp>
      <p:sp>
        <p:nvSpPr>
          <p:cNvPr id="3" name="Content Placeholder 2">
            <a:extLst>
              <a:ext uri="{FF2B5EF4-FFF2-40B4-BE49-F238E27FC236}">
                <a16:creationId xmlns:a16="http://schemas.microsoft.com/office/drawing/2014/main" id="{0E3EAD46-72C4-6FAF-50B7-0DAC53DC0866}"/>
              </a:ext>
            </a:extLst>
          </p:cNvPr>
          <p:cNvSpPr>
            <a:spLocks noGrp="1"/>
          </p:cNvSpPr>
          <p:nvPr>
            <p:ph idx="1"/>
          </p:nvPr>
        </p:nvSpPr>
        <p:spPr>
          <a:xfrm>
            <a:off x="732367" y="1745972"/>
            <a:ext cx="11099415" cy="4557845"/>
          </a:xfrm>
        </p:spPr>
        <p:txBody>
          <a:bodyPr>
            <a:noAutofit/>
          </a:bodyPr>
          <a:lstStyle/>
          <a:p>
            <a:pPr marL="0" indent="0">
              <a:buNone/>
            </a:pPr>
            <a:endParaRPr lang="en-US" sz="1800" b="0" dirty="0">
              <a:latin typeface="Helvetica" pitchFamily="2" charset="0"/>
            </a:endParaRPr>
          </a:p>
          <a:p>
            <a:pPr marL="0" indent="0">
              <a:buNone/>
            </a:pPr>
            <a:endParaRPr lang="en-US" sz="1800" b="0" dirty="0">
              <a:latin typeface="Helvetica" pitchFamily="2" charset="0"/>
            </a:endParaRPr>
          </a:p>
          <a:p>
            <a:pPr marL="0" indent="0" algn="l">
              <a:buNone/>
            </a:pPr>
            <a:r>
              <a:rPr lang="en-US" sz="1800" b="0" i="0" u="none" strike="noStrike" dirty="0">
                <a:solidFill>
                  <a:srgbClr val="222222"/>
                </a:solidFill>
                <a:effectLst/>
                <a:latin typeface="Helvetica" pitchFamily="2" charset="0"/>
              </a:rPr>
              <a:t>To create a new calendar:</a:t>
            </a:r>
          </a:p>
          <a:p>
            <a:pPr algn="l">
              <a:buFont typeface="+mj-lt"/>
              <a:buAutoNum type="arabicPeriod"/>
            </a:pPr>
            <a:r>
              <a:rPr lang="en-US" sz="1800" b="0" i="0" u="none" strike="noStrike" dirty="0">
                <a:solidFill>
                  <a:srgbClr val="222222"/>
                </a:solidFill>
                <a:effectLst/>
                <a:latin typeface="Helvetica" pitchFamily="2" charset="0"/>
              </a:rPr>
              <a:t>Go to </a:t>
            </a:r>
            <a:r>
              <a:rPr lang="en-US" sz="1800" b="1" i="0" u="none" strike="noStrike" dirty="0">
                <a:solidFill>
                  <a:srgbClr val="222222"/>
                </a:solidFill>
                <a:effectLst/>
                <a:latin typeface="Helvetica" pitchFamily="2" charset="0"/>
              </a:rPr>
              <a:t>All calendars</a:t>
            </a:r>
            <a:r>
              <a:rPr lang="en-US" sz="1800" b="0" i="0" u="none" strike="noStrike" dirty="0">
                <a:solidFill>
                  <a:srgbClr val="222222"/>
                </a:solidFill>
                <a:effectLst/>
                <a:latin typeface="Helvetica" pitchFamily="2" charset="0"/>
              </a:rPr>
              <a:t>.</a:t>
            </a:r>
          </a:p>
          <a:p>
            <a:pPr algn="l">
              <a:buFont typeface="+mj-lt"/>
              <a:buAutoNum type="arabicPeriod"/>
            </a:pPr>
            <a:r>
              <a:rPr lang="en-US" sz="1800" b="0" i="0" u="none" strike="noStrike" dirty="0">
                <a:solidFill>
                  <a:srgbClr val="222222"/>
                </a:solidFill>
                <a:effectLst/>
                <a:latin typeface="Helvetica" pitchFamily="2" charset="0"/>
              </a:rPr>
              <a:t>Select </a:t>
            </a:r>
            <a:r>
              <a:rPr lang="en-US" sz="1800" b="1" i="0" u="none" strike="noStrike" dirty="0">
                <a:solidFill>
                  <a:srgbClr val="222222"/>
                </a:solidFill>
                <a:effectLst/>
                <a:latin typeface="Helvetica" pitchFamily="2" charset="0"/>
              </a:rPr>
              <a:t>Actions &gt; New</a:t>
            </a:r>
            <a:r>
              <a:rPr lang="en-US" sz="1800" b="0" i="0" u="none" strike="noStrike" dirty="0">
                <a:solidFill>
                  <a:srgbClr val="222222"/>
                </a:solidFill>
                <a:effectLst/>
                <a:latin typeface="Helvetica" pitchFamily="2" charset="0"/>
              </a:rPr>
              <a:t>.</a:t>
            </a:r>
          </a:p>
          <a:p>
            <a:pPr algn="l">
              <a:buFont typeface="+mj-lt"/>
              <a:buAutoNum type="arabicPeriod"/>
            </a:pPr>
            <a:r>
              <a:rPr lang="en-US" sz="1800" b="0" i="0" u="none" strike="noStrike" dirty="0">
                <a:solidFill>
                  <a:srgbClr val="222222"/>
                </a:solidFill>
                <a:effectLst/>
                <a:latin typeface="Helvetica" pitchFamily="2" charset="0"/>
              </a:rPr>
              <a:t>Enter a </a:t>
            </a:r>
            <a:r>
              <a:rPr lang="en-US" sz="1800" b="1" i="0" u="none" strike="noStrike" dirty="0">
                <a:solidFill>
                  <a:srgbClr val="222222"/>
                </a:solidFill>
                <a:effectLst/>
                <a:latin typeface="Helvetica" pitchFamily="2" charset="0"/>
              </a:rPr>
              <a:t>Calendar name</a:t>
            </a:r>
            <a:r>
              <a:rPr lang="en-US" sz="1800" b="0" i="0" u="none" strike="noStrike" dirty="0">
                <a:solidFill>
                  <a:srgbClr val="222222"/>
                </a:solidFill>
                <a:effectLst/>
                <a:latin typeface="Helvetica" pitchFamily="2" charset="0"/>
              </a:rPr>
              <a:t>.</a:t>
            </a:r>
          </a:p>
          <a:p>
            <a:pPr algn="l">
              <a:buFont typeface="+mj-lt"/>
              <a:buAutoNum type="arabicPeriod"/>
            </a:pPr>
            <a:r>
              <a:rPr lang="en-US" sz="1800" b="0" i="0" u="none" strike="noStrike" dirty="0">
                <a:solidFill>
                  <a:srgbClr val="222222"/>
                </a:solidFill>
                <a:effectLst/>
                <a:latin typeface="Helvetica" pitchFamily="2" charset="0"/>
              </a:rPr>
              <a:t>Enter a </a:t>
            </a:r>
            <a:r>
              <a:rPr lang="en-US" sz="1800" b="1" i="0" u="none" strike="noStrike" dirty="0">
                <a:solidFill>
                  <a:srgbClr val="222222"/>
                </a:solidFill>
                <a:effectLst/>
                <a:latin typeface="Helvetica" pitchFamily="2" charset="0"/>
              </a:rPr>
              <a:t>Start date</a:t>
            </a:r>
            <a:r>
              <a:rPr lang="en-US" sz="1800" b="0" i="0" u="none" strike="noStrike" dirty="0">
                <a:solidFill>
                  <a:srgbClr val="222222"/>
                </a:solidFill>
                <a:effectLst/>
                <a:latin typeface="Helvetica" pitchFamily="2" charset="0"/>
              </a:rPr>
              <a:t> and </a:t>
            </a:r>
            <a:r>
              <a:rPr lang="en-US" sz="1800" b="1" i="0" u="none" strike="noStrike" dirty="0">
                <a:solidFill>
                  <a:srgbClr val="222222"/>
                </a:solidFill>
                <a:effectLst/>
                <a:latin typeface="Helvetica" pitchFamily="2" charset="0"/>
              </a:rPr>
              <a:t>End date</a:t>
            </a:r>
            <a:r>
              <a:rPr lang="en-US" sz="1800" b="0" i="0" u="none" strike="noStrike" dirty="0">
                <a:solidFill>
                  <a:srgbClr val="222222"/>
                </a:solidFill>
                <a:effectLst/>
                <a:latin typeface="Helvetica" pitchFamily="2" charset="0"/>
              </a:rPr>
              <a:t>.</a:t>
            </a:r>
          </a:p>
          <a:p>
            <a:pPr algn="l">
              <a:buFont typeface="+mj-lt"/>
              <a:buAutoNum type="arabicPeriod"/>
            </a:pPr>
            <a:r>
              <a:rPr lang="en-US" sz="1800" b="0" i="0" u="none" strike="noStrike" dirty="0">
                <a:solidFill>
                  <a:srgbClr val="222222"/>
                </a:solidFill>
                <a:effectLst/>
                <a:latin typeface="Helvetica" pitchFamily="2" charset="0"/>
              </a:rPr>
              <a:t>Select one or more </a:t>
            </a:r>
            <a:r>
              <a:rPr lang="en-US" sz="1800" b="1" i="0" u="none" strike="noStrike" dirty="0">
                <a:solidFill>
                  <a:srgbClr val="222222"/>
                </a:solidFill>
                <a:effectLst/>
                <a:latin typeface="Helvetica" pitchFamily="2" charset="0"/>
              </a:rPr>
              <a:t>Service points</a:t>
            </a:r>
            <a:r>
              <a:rPr lang="en-US" sz="1800" b="0" i="0" u="none" strike="noStrike" dirty="0">
                <a:solidFill>
                  <a:srgbClr val="222222"/>
                </a:solidFill>
                <a:effectLst/>
                <a:latin typeface="Helvetica" pitchFamily="2" charset="0"/>
              </a:rPr>
              <a:t> to assign the calendar to. You can also leave this option blank &amp; assign the calendar to a service point later.</a:t>
            </a:r>
          </a:p>
          <a:p>
            <a:pPr marL="0" indent="0">
              <a:buNone/>
            </a:pPr>
            <a:br>
              <a:rPr lang="en-US" sz="1400" dirty="0"/>
            </a:br>
            <a:br>
              <a:rPr lang="en-US" sz="1400" dirty="0"/>
            </a:br>
            <a:endParaRPr lang="en-US" sz="1800" b="0" dirty="0">
              <a:latin typeface="Helvetica" pitchFamily="2" charset="0"/>
            </a:endParaRPr>
          </a:p>
        </p:txBody>
      </p:sp>
      <p:pic>
        <p:nvPicPr>
          <p:cNvPr id="7" name="Picture 6" descr="A blue and white logo&#10;&#10;Description automatically generated">
            <a:extLst>
              <a:ext uri="{FF2B5EF4-FFF2-40B4-BE49-F238E27FC236}">
                <a16:creationId xmlns:a16="http://schemas.microsoft.com/office/drawing/2014/main" id="{7D2554EB-5A74-AC36-51FB-B938F04E12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367" y="185411"/>
            <a:ext cx="4596477" cy="1336956"/>
          </a:xfrm>
          <a:prstGeom prst="rect">
            <a:avLst/>
          </a:prstGeom>
        </p:spPr>
      </p:pic>
      <p:sp>
        <p:nvSpPr>
          <p:cNvPr id="4" name="TextBox 3">
            <a:extLst>
              <a:ext uri="{FF2B5EF4-FFF2-40B4-BE49-F238E27FC236}">
                <a16:creationId xmlns:a16="http://schemas.microsoft.com/office/drawing/2014/main" id="{34A4761B-3F2D-49DF-7E13-4A0CB3B2D079}"/>
              </a:ext>
            </a:extLst>
          </p:cNvPr>
          <p:cNvSpPr txBox="1"/>
          <p:nvPr/>
        </p:nvSpPr>
        <p:spPr>
          <a:xfrm>
            <a:off x="732367" y="1967345"/>
            <a:ext cx="5051960" cy="954107"/>
          </a:xfrm>
          <a:prstGeom prst="rect">
            <a:avLst/>
          </a:prstGeom>
          <a:noFill/>
        </p:spPr>
        <p:txBody>
          <a:bodyPr wrap="none" rtlCol="0">
            <a:spAutoFit/>
          </a:bodyPr>
          <a:lstStyle/>
          <a:p>
            <a:r>
              <a:rPr lang="en-US" sz="2800" b="1" u="none" strike="noStrike" dirty="0">
                <a:solidFill>
                  <a:srgbClr val="222222"/>
                </a:solidFill>
                <a:effectLst/>
                <a:latin typeface="Helvetica" pitchFamily="2" charset="0"/>
              </a:rPr>
              <a:t>Create A New Calendar, Pt. 1</a:t>
            </a:r>
          </a:p>
          <a:p>
            <a:pPr algn="l"/>
            <a:endParaRPr lang="en-US" sz="2800" b="1" i="0" u="none" strike="noStrike" dirty="0">
              <a:solidFill>
                <a:srgbClr val="222222"/>
              </a:solidFill>
              <a:effectLst/>
              <a:latin typeface="Helvetica" pitchFamily="2" charset="0"/>
            </a:endParaRPr>
          </a:p>
        </p:txBody>
      </p:sp>
    </p:spTree>
    <p:extLst>
      <p:ext uri="{BB962C8B-B14F-4D97-AF65-F5344CB8AC3E}">
        <p14:creationId xmlns:p14="http://schemas.microsoft.com/office/powerpoint/2010/main" val="3163483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C6DE26-0397-2FF5-E932-F428F6DE24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FF7B04-2F9D-0709-658F-7A45BC90E603}"/>
              </a:ext>
            </a:extLst>
          </p:cNvPr>
          <p:cNvSpPr>
            <a:spLocks noGrp="1"/>
          </p:cNvSpPr>
          <p:nvPr>
            <p:ph type="title"/>
          </p:nvPr>
        </p:nvSpPr>
        <p:spPr/>
        <p:txBody>
          <a:bodyPr/>
          <a:lstStyle/>
          <a:p>
            <a:pPr algn="l"/>
            <a:endParaRPr lang="en-US" dirty="0"/>
          </a:p>
        </p:txBody>
      </p:sp>
      <p:sp>
        <p:nvSpPr>
          <p:cNvPr id="3" name="Content Placeholder 2">
            <a:extLst>
              <a:ext uri="{FF2B5EF4-FFF2-40B4-BE49-F238E27FC236}">
                <a16:creationId xmlns:a16="http://schemas.microsoft.com/office/drawing/2014/main" id="{5F9E98E3-1F89-1D92-236C-1A836DB9254A}"/>
              </a:ext>
            </a:extLst>
          </p:cNvPr>
          <p:cNvSpPr>
            <a:spLocks noGrp="1"/>
          </p:cNvSpPr>
          <p:nvPr>
            <p:ph idx="1"/>
          </p:nvPr>
        </p:nvSpPr>
        <p:spPr>
          <a:xfrm>
            <a:off x="732367" y="1745972"/>
            <a:ext cx="11099415" cy="4654828"/>
          </a:xfrm>
        </p:spPr>
        <p:txBody>
          <a:bodyPr>
            <a:noAutofit/>
          </a:bodyPr>
          <a:lstStyle/>
          <a:p>
            <a:pPr marL="0" indent="0">
              <a:buNone/>
            </a:pPr>
            <a:endParaRPr lang="en-US" sz="1800" b="0" dirty="0">
              <a:latin typeface="Helvetica" pitchFamily="2" charset="0"/>
            </a:endParaRPr>
          </a:p>
          <a:p>
            <a:pPr marL="0" indent="0">
              <a:buNone/>
            </a:pPr>
            <a:endParaRPr lang="en-US" sz="1800" b="0" dirty="0">
              <a:latin typeface="Helvetica" pitchFamily="2" charset="0"/>
            </a:endParaRPr>
          </a:p>
          <a:p>
            <a:pPr algn="l"/>
            <a:r>
              <a:rPr lang="en-US" sz="1800" b="0" i="0" u="none" strike="noStrike" dirty="0">
                <a:solidFill>
                  <a:srgbClr val="222222"/>
                </a:solidFill>
                <a:effectLst/>
                <a:latin typeface="Helvetica" pitchFamily="2" charset="0"/>
              </a:rPr>
              <a:t>Next, you will add open hours.</a:t>
            </a:r>
          </a:p>
          <a:p>
            <a:pPr algn="l"/>
            <a:r>
              <a:rPr lang="en-US" sz="1800" b="0" i="0" u="none" strike="noStrike" dirty="0">
                <a:solidFill>
                  <a:srgbClr val="222222"/>
                </a:solidFill>
                <a:effectLst/>
                <a:latin typeface="Helvetica" pitchFamily="2" charset="0"/>
              </a:rPr>
              <a:t>Hours are represented on the calendar as a table, each row representing a slot of </a:t>
            </a:r>
            <a:r>
              <a:rPr lang="en-US" sz="1800" b="1" i="0" u="none" strike="noStrike" dirty="0">
                <a:solidFill>
                  <a:srgbClr val="222222"/>
                </a:solidFill>
                <a:effectLst/>
                <a:latin typeface="Helvetica" pitchFamily="2" charset="0"/>
              </a:rPr>
              <a:t>Hours of operation</a:t>
            </a:r>
            <a:r>
              <a:rPr lang="en-US" sz="1800" b="0" i="0" u="none" strike="noStrike" dirty="0">
                <a:solidFill>
                  <a:srgbClr val="222222"/>
                </a:solidFill>
                <a:effectLst/>
                <a:latin typeface="Helvetica" pitchFamily="2" charset="0"/>
              </a:rPr>
              <a:t> - a period when the service point opened for service, and then closed.</a:t>
            </a:r>
          </a:p>
          <a:p>
            <a:pPr algn="l"/>
            <a:r>
              <a:rPr lang="en-US" sz="1800" b="0" i="0" u="none" strike="noStrike" dirty="0">
                <a:solidFill>
                  <a:srgbClr val="222222"/>
                </a:solidFill>
                <a:effectLst/>
                <a:latin typeface="Helvetica" pitchFamily="2" charset="0"/>
              </a:rPr>
              <a:t>If a service point opens on one day and then does not close until a future day, the </a:t>
            </a:r>
            <a:r>
              <a:rPr lang="en-US" sz="1800" b="1" i="0" u="none" strike="noStrike" dirty="0">
                <a:solidFill>
                  <a:srgbClr val="222222"/>
                </a:solidFill>
                <a:effectLst/>
                <a:latin typeface="Helvetica" pitchFamily="2" charset="0"/>
              </a:rPr>
              <a:t>Start day</a:t>
            </a:r>
            <a:r>
              <a:rPr lang="en-US" sz="1800" b="0" i="0" u="none" strike="noStrike" dirty="0">
                <a:solidFill>
                  <a:srgbClr val="222222"/>
                </a:solidFill>
                <a:effectLst/>
                <a:latin typeface="Helvetica" pitchFamily="2" charset="0"/>
              </a:rPr>
              <a:t> and </a:t>
            </a:r>
            <a:r>
              <a:rPr lang="en-US" sz="1800" b="1" i="0" u="none" strike="noStrike" dirty="0">
                <a:solidFill>
                  <a:srgbClr val="222222"/>
                </a:solidFill>
                <a:effectLst/>
                <a:latin typeface="Helvetica" pitchFamily="2" charset="0"/>
              </a:rPr>
              <a:t>End day</a:t>
            </a:r>
            <a:r>
              <a:rPr lang="en-US" sz="1800" b="0" i="0" u="none" strike="noStrike" dirty="0">
                <a:solidFill>
                  <a:srgbClr val="222222"/>
                </a:solidFill>
                <a:effectLst/>
                <a:latin typeface="Helvetica" pitchFamily="2" charset="0"/>
              </a:rPr>
              <a:t> of a particular row may be different days. This may happen if, for example, a library remains open overnight for students studying for final exams.</a:t>
            </a:r>
          </a:p>
          <a:p>
            <a:pPr algn="l"/>
            <a:r>
              <a:rPr lang="en-US" sz="1800" b="0" i="0" u="none" strike="noStrike" dirty="0">
                <a:solidFill>
                  <a:srgbClr val="222222"/>
                </a:solidFill>
                <a:effectLst/>
                <a:latin typeface="Helvetica" pitchFamily="2" charset="0"/>
              </a:rPr>
              <a:t>If a library’s standard hours include a day when it is completely closed, it is recommended that you still set a row for that day and designate the status as closed. For example, if a service point is always closed on Sundays, you would represent that day with a row with a status of </a:t>
            </a:r>
            <a:r>
              <a:rPr lang="en-US" sz="1800" b="1" i="0" u="none" strike="noStrike" dirty="0">
                <a:solidFill>
                  <a:srgbClr val="222222"/>
                </a:solidFill>
                <a:effectLst/>
                <a:latin typeface="Helvetica" pitchFamily="2" charset="0"/>
              </a:rPr>
              <a:t>Closed</a:t>
            </a:r>
            <a:r>
              <a:rPr lang="en-US" sz="1800" b="0" i="0" u="none" strike="noStrike" dirty="0">
                <a:solidFill>
                  <a:srgbClr val="222222"/>
                </a:solidFill>
                <a:effectLst/>
                <a:latin typeface="Helvetica" pitchFamily="2" charset="0"/>
              </a:rPr>
              <a:t>, a </a:t>
            </a:r>
            <a:r>
              <a:rPr lang="en-US" sz="1800" b="1" i="0" u="none" strike="noStrike" dirty="0">
                <a:solidFill>
                  <a:srgbClr val="222222"/>
                </a:solidFill>
                <a:effectLst/>
                <a:latin typeface="Helvetica" pitchFamily="2" charset="0"/>
              </a:rPr>
              <a:t>Start day</a:t>
            </a:r>
            <a:r>
              <a:rPr lang="en-US" sz="1800" b="0" i="0" u="none" strike="noStrike" dirty="0">
                <a:solidFill>
                  <a:srgbClr val="222222"/>
                </a:solidFill>
                <a:effectLst/>
                <a:latin typeface="Helvetica" pitchFamily="2" charset="0"/>
              </a:rPr>
              <a:t> of Sunday, and an </a:t>
            </a:r>
            <a:r>
              <a:rPr lang="en-US" sz="1800" b="1" i="0" u="none" strike="noStrike" dirty="0">
                <a:solidFill>
                  <a:srgbClr val="222222"/>
                </a:solidFill>
                <a:effectLst/>
                <a:latin typeface="Helvetica" pitchFamily="2" charset="0"/>
              </a:rPr>
              <a:t>End day</a:t>
            </a:r>
            <a:r>
              <a:rPr lang="en-US" sz="1800" b="0" i="0" u="none" strike="noStrike" dirty="0">
                <a:solidFill>
                  <a:srgbClr val="222222"/>
                </a:solidFill>
                <a:effectLst/>
                <a:latin typeface="Helvetica" pitchFamily="2" charset="0"/>
              </a:rPr>
              <a:t> of Sunday.</a:t>
            </a:r>
          </a:p>
          <a:p>
            <a:pPr marL="0" indent="0">
              <a:buNone/>
            </a:pPr>
            <a:br>
              <a:rPr lang="en-US" sz="1400" dirty="0"/>
            </a:br>
            <a:br>
              <a:rPr lang="en-US" sz="1400" dirty="0"/>
            </a:br>
            <a:endParaRPr lang="en-US" sz="1800" b="0" dirty="0">
              <a:latin typeface="Helvetica" pitchFamily="2" charset="0"/>
            </a:endParaRPr>
          </a:p>
        </p:txBody>
      </p:sp>
      <p:pic>
        <p:nvPicPr>
          <p:cNvPr id="7" name="Picture 6" descr="A blue and white logo&#10;&#10;Description automatically generated">
            <a:extLst>
              <a:ext uri="{FF2B5EF4-FFF2-40B4-BE49-F238E27FC236}">
                <a16:creationId xmlns:a16="http://schemas.microsoft.com/office/drawing/2014/main" id="{FFB2363A-5FDB-F590-7A2F-8C8037C844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367" y="185411"/>
            <a:ext cx="4596477" cy="1336956"/>
          </a:xfrm>
          <a:prstGeom prst="rect">
            <a:avLst/>
          </a:prstGeom>
        </p:spPr>
      </p:pic>
      <p:sp>
        <p:nvSpPr>
          <p:cNvPr id="4" name="TextBox 3">
            <a:extLst>
              <a:ext uri="{FF2B5EF4-FFF2-40B4-BE49-F238E27FC236}">
                <a16:creationId xmlns:a16="http://schemas.microsoft.com/office/drawing/2014/main" id="{EE25F146-B145-BC28-FDDA-C1F0E729F5E4}"/>
              </a:ext>
            </a:extLst>
          </p:cNvPr>
          <p:cNvSpPr txBox="1"/>
          <p:nvPr/>
        </p:nvSpPr>
        <p:spPr>
          <a:xfrm>
            <a:off x="732367" y="1967345"/>
            <a:ext cx="5051960" cy="954107"/>
          </a:xfrm>
          <a:prstGeom prst="rect">
            <a:avLst/>
          </a:prstGeom>
          <a:noFill/>
        </p:spPr>
        <p:txBody>
          <a:bodyPr wrap="none" rtlCol="0">
            <a:spAutoFit/>
          </a:bodyPr>
          <a:lstStyle/>
          <a:p>
            <a:r>
              <a:rPr lang="en-US" sz="2800" b="1" u="none" strike="noStrike" dirty="0">
                <a:solidFill>
                  <a:srgbClr val="222222"/>
                </a:solidFill>
                <a:effectLst/>
                <a:latin typeface="Helvetica" pitchFamily="2" charset="0"/>
              </a:rPr>
              <a:t>Create A New Calendar, Pt. 2</a:t>
            </a:r>
          </a:p>
          <a:p>
            <a:pPr algn="l"/>
            <a:endParaRPr lang="en-US" sz="2800" b="1" i="0" u="none" strike="noStrike" dirty="0">
              <a:solidFill>
                <a:srgbClr val="222222"/>
              </a:solidFill>
              <a:effectLst/>
              <a:latin typeface="Helvetica" pitchFamily="2" charset="0"/>
            </a:endParaRPr>
          </a:p>
        </p:txBody>
      </p:sp>
    </p:spTree>
    <p:extLst>
      <p:ext uri="{BB962C8B-B14F-4D97-AF65-F5344CB8AC3E}">
        <p14:creationId xmlns:p14="http://schemas.microsoft.com/office/powerpoint/2010/main" val="9348148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1789</TotalTime>
  <Words>1659</Words>
  <Application>Microsoft Macintosh PowerPoint</Application>
  <PresentationFormat>Widescreen</PresentationFormat>
  <Paragraphs>138</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Helvetica</vt:lpstr>
      <vt:lpstr>News Gothic MT</vt:lpstr>
      <vt:lpstr>Wingdings 2</vt:lpstr>
      <vt:lpstr>Breeze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Donna Bacon</dc:creator>
  <cp:lastModifiedBy>Stephen Strohl</cp:lastModifiedBy>
  <cp:revision>264</cp:revision>
  <dcterms:created xsi:type="dcterms:W3CDTF">2016-11-09T15:13:34Z</dcterms:created>
  <dcterms:modified xsi:type="dcterms:W3CDTF">2025-02-06T16:22:53Z</dcterms:modified>
</cp:coreProperties>
</file>