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6"/>
  </p:notesMasterIdLst>
  <p:handoutMasterIdLst>
    <p:handoutMasterId r:id="rId27"/>
  </p:handoutMasterIdLst>
  <p:sldIdLst>
    <p:sldId id="347" r:id="rId2"/>
    <p:sldId id="277" r:id="rId3"/>
    <p:sldId id="310" r:id="rId4"/>
    <p:sldId id="355" r:id="rId5"/>
    <p:sldId id="308" r:id="rId6"/>
    <p:sldId id="309" r:id="rId7"/>
    <p:sldId id="354" r:id="rId8"/>
    <p:sldId id="331" r:id="rId9"/>
    <p:sldId id="356" r:id="rId10"/>
    <p:sldId id="357" r:id="rId11"/>
    <p:sldId id="332" r:id="rId12"/>
    <p:sldId id="334" r:id="rId13"/>
    <p:sldId id="358" r:id="rId14"/>
    <p:sldId id="359" r:id="rId15"/>
    <p:sldId id="360" r:id="rId16"/>
    <p:sldId id="361" r:id="rId17"/>
    <p:sldId id="333" r:id="rId18"/>
    <p:sldId id="335" r:id="rId19"/>
    <p:sldId id="362" r:id="rId20"/>
    <p:sldId id="344" r:id="rId21"/>
    <p:sldId id="349" r:id="rId22"/>
    <p:sldId id="329" r:id="rId23"/>
    <p:sldId id="363" r:id="rId24"/>
    <p:sldId id="34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46" autoAdjust="0"/>
    <p:restoredTop sz="68630" autoAdjust="0"/>
  </p:normalViewPr>
  <p:slideViewPr>
    <p:cSldViewPr snapToGrid="0">
      <p:cViewPr varScale="1">
        <p:scale>
          <a:sx n="71" d="100"/>
          <a:sy n="71" d="100"/>
        </p:scale>
        <p:origin x="3232" y="4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ECB19-475C-4A42-BCBD-D0DBD1A07E30}" type="datetimeFigureOut">
              <a:rPr lang="en-US" smtClean="0"/>
              <a:t>5/28/25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97F3F-B1C3-FF4E-A7BE-FA6A69515F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206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45D97-5F15-418A-B60D-C2CDA1D99BEA}" type="datetimeFigureOut">
              <a:rPr lang="en-US" smtClean="0"/>
              <a:t>5/28/25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45503-0C12-448C-9A65-AF590A1644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894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32C37-3B31-18AC-D571-19F0525F8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DDB9DD-5BD5-4B93-45F5-F35F559A45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2089E4-5D7B-8311-9237-913EABC42F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9F120F-0ACD-04FB-ECE9-B6C5BCFCD8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826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A803F-107E-F1A2-E09E-31443472A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A47E96-0530-8DB3-DE11-EF3DD82178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7414BE-5975-7585-626E-34C71B6184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SUPPRESS…</a:t>
            </a:r>
          </a:p>
          <a:p>
            <a:endParaRPr lang="en-US" dirty="0"/>
          </a:p>
          <a:p>
            <a:r>
              <a:rPr lang="en-US" dirty="0"/>
              <a:t>INSTANCE STATUS TERM (OTHER)</a:t>
            </a:r>
          </a:p>
          <a:p>
            <a:endParaRPr lang="en-US" dirty="0"/>
          </a:p>
          <a:p>
            <a:r>
              <a:rPr lang="en-US" dirty="0"/>
              <a:t>Show fields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CB50C-A75A-7EC9-56FC-66C9F32E92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5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C23DA-E0D7-B106-1D8A-3071272D8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5375C4-08F2-196F-D4E1-0923497C7D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CC494A-63CB-25E9-A180-05801D8709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you have your Serial Record that you are going to work with, you need to create an ORDER record.</a:t>
            </a:r>
          </a:p>
          <a:p>
            <a:endParaRPr lang="en-US" dirty="0"/>
          </a:p>
          <a:p>
            <a:r>
              <a:rPr lang="en-US" dirty="0"/>
              <a:t>One publication pattern per title/ORDER so if you have something that is a MONTHLY, WEEKLY, and ANNUAL, you will need 3 records.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987935-806C-48D1-98CE-619C7DE687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362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A837B-B0F2-56BC-0F42-FD270A886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4D0ADF-09DC-E9B9-4DF8-ADC211FF2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58FAF0-C5DA-0B77-FD70-4AFE209A9C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B3F8C-B6A6-874B-5E60-8667A32EF8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830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81789-561E-5256-2CAC-927FD62B6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48CB93-B4EB-6F26-BB5B-FD3129246F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3E54C5-7F7C-035D-E4F7-3FD81F4EC0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have an ORDER, then when you link the INVENTORY record to it, the fields will populate.</a:t>
            </a:r>
          </a:p>
          <a:p>
            <a:r>
              <a:rPr lang="en-US" dirty="0"/>
              <a:t>Review fields and enter in any data that is relevant.</a:t>
            </a:r>
          </a:p>
          <a:p>
            <a:r>
              <a:rPr lang="en-US" dirty="0"/>
              <a:t>Check dates and price fields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50F4D-ECDF-F79B-655D-2C617A7B76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755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99996-75DB-9ED2-5BD9-CFE1FF27E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B27149-45C3-E016-B3BA-2FDB2CFBCC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848FFE-44EE-E065-F692-713DA877EC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must be set for FOLIO to treat this as a serial.</a:t>
            </a:r>
          </a:p>
          <a:p>
            <a:r>
              <a:rPr lang="en-US" dirty="0"/>
              <a:t>DO NOT select the default, which is SYNCHRONIZED ORDER AND RECEIPT QUANTITY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AA64A-239F-7FFE-4C73-097DE83988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525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93D3F-2D8F-7F4C-5A79-39D343131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66013B-5421-944B-A07A-969BEDD86F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77D778-3BBF-D905-5A98-600B11BC84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TO SERIALS / NEW / ENTER IN ORDER NUMBER and the fields will populate.</a:t>
            </a:r>
          </a:p>
          <a:p>
            <a:r>
              <a:rPr lang="en-US" dirty="0"/>
              <a:t>Click on new title and then proceed to ADD PUBLICATION PATTERN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2F3F5-F94D-D273-B845-0D40A37DCA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120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4BD80-4477-7F97-421A-FECE5F79F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55E56F-BAC0-048D-7DCD-F25A26F54A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8B3751-41AC-C02F-7CCD-D4D0823D12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PUBLICATION CYCLE – MONTHLY, for example</a:t>
            </a:r>
          </a:p>
          <a:p>
            <a:r>
              <a:rPr lang="en-US" dirty="0"/>
              <a:t>NUMBER OF MONTHS – 1</a:t>
            </a:r>
          </a:p>
          <a:p>
            <a:r>
              <a:rPr lang="en-US" dirty="0"/>
              <a:t>NUMBER OF ISSUES PER PUBLISHED CYCLE – 1</a:t>
            </a:r>
          </a:p>
          <a:p>
            <a:endParaRPr lang="en-US" dirty="0"/>
          </a:p>
          <a:p>
            <a:r>
              <a:rPr lang="en-US" dirty="0"/>
              <a:t>ISSUE 1 – Day 15 or something – day of the month</a:t>
            </a:r>
          </a:p>
          <a:p>
            <a:endParaRPr lang="en-US" dirty="0"/>
          </a:p>
          <a:p>
            <a:r>
              <a:rPr lang="en-US" dirty="0"/>
              <a:t>Talk about OMISSION and COMBINATION RULES (We have an example of OMISSION)</a:t>
            </a:r>
          </a:p>
          <a:p>
            <a:endParaRPr lang="en-US" dirty="0"/>
          </a:p>
          <a:p>
            <a:r>
              <a:rPr lang="en-US" dirty="0"/>
              <a:t>LEVEL 1 - NUMBER OF UNITS – 1 </a:t>
            </a:r>
          </a:p>
          <a:p>
            <a:r>
              <a:rPr lang="en-US" dirty="0"/>
              <a:t>FORMAT – NUMBER 1,2,3</a:t>
            </a:r>
          </a:p>
          <a:p>
            <a:r>
              <a:rPr lang="en-US" dirty="0"/>
              <a:t>SEQUECNCE – CONTINUOUS</a:t>
            </a:r>
          </a:p>
          <a:p>
            <a:r>
              <a:rPr lang="en-US" dirty="0"/>
              <a:t>INTERNAL NOTE – Vol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48930-B00F-8F2D-56D0-BCA28660BF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4356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867C8-0562-D25F-0147-315939638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9162C3-D157-E6CD-0D40-9984A75C07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93CDD8-FF19-FFC1-47F7-B1E51C52CE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 to Template options to follow: https://</a:t>
            </a:r>
            <a:r>
              <a:rPr lang="en-US" dirty="0" err="1"/>
              <a:t>docs.folio.org</a:t>
            </a:r>
            <a:r>
              <a:rPr lang="en-US" dirty="0"/>
              <a:t>/docs/acquisitions/serials/</a:t>
            </a:r>
          </a:p>
          <a:p>
            <a:endParaRPr lang="en-US" dirty="0"/>
          </a:p>
          <a:p>
            <a:r>
              <a:rPr lang="en-US" dirty="0"/>
              <a:t>Copy/Paste and PREVIEW</a:t>
            </a:r>
          </a:p>
          <a:p>
            <a:endParaRPr lang="en-US" dirty="0"/>
          </a:p>
          <a:p>
            <a:r>
              <a:rPr lang="en-US" dirty="0"/>
              <a:t>SAVE AND CLOSE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0CA413-5291-E6D2-59D6-76BA153521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4372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77A08-4069-9F08-B6DA-7E946C0E0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E97DB2-2CC9-F7A6-9867-55F17A4FDE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25AAB5-AD03-A7D7-ECF5-36F904185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Stay in SERIALS – once you create the pattern, generate predicted pieces, you then need to generate the receiving pieces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E7183-429D-D306-7D47-AE70B8A4D9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4860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CFEEA-0B74-4187-81BB-E70901D7E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D86A97-FA70-B373-B65B-E9B922571B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E59082-D51D-97DE-E067-DD48F20CDB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Stay in SERIALS – once you create the pattern, generate predicted pieces, you then need to generate the receiving pieces.</a:t>
            </a:r>
          </a:p>
          <a:p>
            <a:endParaRPr lang="en-US" dirty="0"/>
          </a:p>
          <a:p>
            <a:r>
              <a:rPr lang="en-US" dirty="0"/>
              <a:t>Once you do this, go to the RECEIVING APP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B8624-C17B-6FF7-F8A1-8675DA40F0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016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D7B17-5B49-96CD-53B5-44B2DD9E3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2CEF89-AEBA-6CAC-9D8E-5CD59756BA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FAD4CD-77FD-11E2-F55D-BA5861B93B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5BDCA-E2F0-7936-4FBE-93564679DE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9230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12A6F-E2BF-F3BB-02D8-E633D1B99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179A29-56B7-CA32-B813-D5145BFC15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DD0629-CE65-024F-F092-432AFC1D13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to RECEIVING</a:t>
            </a:r>
          </a:p>
          <a:p>
            <a:r>
              <a:rPr lang="en-US" dirty="0"/>
              <a:t>SEARCH FOR YOUR TITLE</a:t>
            </a:r>
          </a:p>
          <a:p>
            <a:r>
              <a:rPr lang="en-US" dirty="0"/>
              <a:t>MIDDLE WAY DOWN – ACTIONS BUTTON (on right)</a:t>
            </a:r>
          </a:p>
          <a:p>
            <a:r>
              <a:rPr lang="en-US" dirty="0"/>
              <a:t>RECEIVE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52B215-C11B-2248-0DE8-49223DC2F7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8299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5D8F8-8859-CD0A-C22C-D13B9984F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7B819D-026E-3FE4-1C7B-E57BD4D696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C27B8C-B4FA-0BBE-7C89-0332D7A760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RECEIVE your first issue – then, go back in and fill in more of it including barcode, issue info, etc.</a:t>
            </a:r>
          </a:p>
          <a:p>
            <a:endParaRPr lang="en-US" dirty="0"/>
          </a:p>
          <a:p>
            <a:r>
              <a:rPr lang="en-US" dirty="0"/>
              <a:t>LOCATE as of May/early June 2025 is kind of a mess with issues and dates (to be fixed soon)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ramsons.docs.folio.org</a:t>
            </a:r>
            <a:r>
              <a:rPr lang="en-US" dirty="0"/>
              <a:t>/docs/acquisitions/serials/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85664F-65D2-9BBA-E568-6CF29A3411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837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452D0-3514-23E8-9669-4B7ADC9C7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391DB3-16CB-26CD-EB8F-0183B23798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1D0E40-6130-86E9-A042-317B71EAE0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MU: https://</a:t>
            </a:r>
            <a:r>
              <a:rPr lang="en-US" dirty="0" err="1"/>
              <a:t>libraryguides.missouri.edu</a:t>
            </a:r>
            <a:r>
              <a:rPr lang="en-US" dirty="0"/>
              <a:t>/folio/ramsons 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connect.ebsco.com</a:t>
            </a:r>
            <a:r>
              <a:rPr lang="en-US" dirty="0"/>
              <a:t>/s/</a:t>
            </a:r>
            <a:r>
              <a:rPr lang="en-US" dirty="0" err="1"/>
              <a:t>share-video-authenticated?vtui</a:t>
            </a:r>
            <a:r>
              <a:rPr lang="en-US" dirty="0"/>
              <a:t>__</a:t>
            </a:r>
            <a:r>
              <a:rPr lang="en-US" dirty="0" err="1"/>
              <a:t>mediaId</a:t>
            </a:r>
            <a:r>
              <a:rPr lang="en-US" dirty="0"/>
              <a:t>=a1hUT000000J77RYAS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F8609-61ED-90E7-3289-49A553A9F7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3207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D14BB-F5B7-8931-7BE3-25EDCF1C7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691D3D-4660-D6E8-FDA9-724408279F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767EDD-5A4F-B8C8-79C5-BCB1CB3E4A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struggle, learn!</a:t>
            </a:r>
          </a:p>
          <a:p>
            <a:r>
              <a:rPr lang="en-US" dirty="0"/>
              <a:t>EBSCO Connect - better format now.</a:t>
            </a:r>
          </a:p>
          <a:p>
            <a:r>
              <a:rPr lang="en-US" dirty="0"/>
              <a:t>Search and browse videos.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B68DF-D55E-E8AF-FDAA-329C443339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7058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13BCB-9510-427D-7260-8C9A63314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65ED1A-170D-1049-469C-2605D65124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AFAB31-8B6A-FBF6-90DD-9E630D47C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8EFEBC-C4A6-9C6A-EABA-1CB01695CA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199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55F80-3C53-94A6-BB1D-763003FEA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BEADB0-142F-E837-FF6C-748D1338AB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867BF7-5403-1F06-A596-D8E10BF5AA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53660-41FD-0B68-9D36-5A45507E70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40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82BB8-AD4B-D31B-FD39-034E8F27C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B3FF2D-0865-22AE-210B-5A7472388A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64210F-DE79-998E-099F-D20AAB7B3A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ECS – EXTRA CAREFUL STUFF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8115D-42F3-94BE-C11B-482354264D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658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89DB6-78ED-18F6-75DD-A7F7AB845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2682F6-0B38-4018-E489-F2E2CAF7A8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280E31-2B02-B77E-EEE5-518588D1A6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52EE4-E79E-53CC-C804-E859A173D4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064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08DE5-8293-514C-EEDE-70B28161E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15C704-F260-2A45-6981-F7CC7C539F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56B11C-7526-6F38-5730-F68BFD000D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AD41D-15E0-E674-198A-74DB62C688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996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1D38D-52DD-A356-56EA-F53F3C0AE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601123-8418-5711-9DAC-546B1087A2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7E1C76-B741-C4C4-3A36-896BF5653C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2EA90-ACEC-81CA-B25E-0F509C57A7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279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588E1-51A1-D5F4-D6DF-3157CA06C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6FEDE7-4C27-5695-A99E-8BECCD0985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C4420D-D938-D3BD-000D-BA76E32599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uwill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49085-EE31-5B6D-D6A1-1D03FE26EA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693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9CB73-B408-BB5F-0B9B-3BA7EE150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F0886A-18D8-8E49-28E7-D6C746BB9D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232E12-00E5-0744-CDE7-87D6EE6592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LCCN =</a:t>
            </a:r>
          </a:p>
          <a:p>
            <a:r>
              <a:rPr lang="en-US" dirty="0"/>
              <a:t>The name of the journal is </a:t>
            </a:r>
          </a:p>
          <a:p>
            <a:endParaRPr lang="en-US" dirty="0"/>
          </a:p>
          <a:p>
            <a:r>
              <a:rPr lang="en-US" dirty="0"/>
              <a:t>SUPPRESS…</a:t>
            </a:r>
          </a:p>
          <a:p>
            <a:endParaRPr lang="en-US" dirty="0"/>
          </a:p>
          <a:p>
            <a:r>
              <a:rPr lang="en-US" dirty="0"/>
              <a:t>INSTANCE STATUS TERM (OTHER)</a:t>
            </a:r>
          </a:p>
          <a:p>
            <a:endParaRPr lang="en-US" dirty="0"/>
          </a:p>
          <a:p>
            <a:r>
              <a:rPr lang="en-US" dirty="0"/>
              <a:t>Show fields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B5275-D29D-0458-E7BF-33EFEE724A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5503-0C12-448C-9A65-AF590A16447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50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70888" y="1295401"/>
            <a:ext cx="8650224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895" y="1524000"/>
            <a:ext cx="8664211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895" y="3299013"/>
            <a:ext cx="8664212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5C21-5655-4445-9D7C-0BEBA0AD9C65}" type="datetimeFigureOut">
              <a:rPr lang="en-US" smtClean="0"/>
              <a:t>5/28/25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8D5E-61C2-47EB-94B5-DA6C3ED24B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8" y="611872"/>
            <a:ext cx="5439393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8" y="1787856"/>
            <a:ext cx="5439393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5C21-5655-4445-9D7C-0BEBA0AD9C65}" type="datetimeFigureOut">
              <a:rPr lang="en-US" smtClean="0"/>
              <a:t>5/28/25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8D5E-61C2-47EB-94B5-DA6C3ED24B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6787489" y="359393"/>
            <a:ext cx="48768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5C21-5655-4445-9D7C-0BEBA0AD9C65}" type="datetimeFigureOut">
              <a:rPr lang="en-US" smtClean="0"/>
              <a:t>5/28/25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8D5E-61C2-47EB-94B5-DA6C3ED24B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6389" y="368301"/>
            <a:ext cx="2032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365" y="368301"/>
            <a:ext cx="8919635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5C21-5655-4445-9D7C-0BEBA0AD9C65}" type="datetimeFigureOut">
              <a:rPr lang="en-US" smtClean="0"/>
              <a:t>5/28/25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8D5E-61C2-47EB-94B5-DA6C3ED24B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5C21-5655-4445-9D7C-0BEBA0AD9C65}" type="datetimeFigureOut">
              <a:rPr lang="en-US" smtClean="0"/>
              <a:t>5/28/25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8D5E-61C2-47EB-94B5-DA6C3ED24B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718" y="3352802"/>
            <a:ext cx="11222567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718" y="4771030"/>
            <a:ext cx="11222567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5C21-5655-4445-9D7C-0BEBA0AD9C65}" type="datetimeFigureOut">
              <a:rPr lang="en-US" smtClean="0"/>
              <a:t>5/28/25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8D5E-61C2-47EB-94B5-DA6C3ED24B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94640" y="363538"/>
            <a:ext cx="1120272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2403145"/>
            <a:ext cx="10742084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3736006"/>
            <a:ext cx="10742084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5C21-5655-4445-9D7C-0BEBA0AD9C65}" type="datetimeFigureOut">
              <a:rPr lang="en-US" smtClean="0"/>
              <a:t>5/28/25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8D5E-61C2-47EB-94B5-DA6C3ED24B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367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4761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5C21-5655-4445-9D7C-0BEBA0AD9C65}" type="datetimeFigureOut">
              <a:rPr lang="en-US" smtClean="0"/>
              <a:t>5/28/25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8D5E-61C2-47EB-94B5-DA6C3ED24B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5" y="107576"/>
            <a:ext cx="10723035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5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365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4760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4760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5C21-5655-4445-9D7C-0BEBA0AD9C65}" type="datetimeFigureOut">
              <a:rPr lang="en-US" smtClean="0"/>
              <a:t>5/28/25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8D5E-61C2-47EB-94B5-DA6C3ED24B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5C21-5655-4445-9D7C-0BEBA0AD9C65}" type="datetimeFigureOut">
              <a:rPr lang="en-US" smtClean="0"/>
              <a:t>5/28/25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8D5E-61C2-47EB-94B5-DA6C3ED24B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5C21-5655-4445-9D7C-0BEBA0AD9C65}" type="datetimeFigureOut">
              <a:rPr lang="en-US" smtClean="0"/>
              <a:t>5/28/25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8D5E-61C2-47EB-94B5-DA6C3ED24B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" y="611872"/>
            <a:ext cx="512064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765" y="368300"/>
            <a:ext cx="512064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9" y="1787856"/>
            <a:ext cx="512064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5C21-5655-4445-9D7C-0BEBA0AD9C65}" type="datetimeFigureOut">
              <a:rPr lang="en-US" smtClean="0"/>
              <a:t>5/28/25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8D5E-61C2-47EB-94B5-DA6C3ED24B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1600201"/>
            <a:ext cx="1072303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06447" y="6275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B045C21-5655-4445-9D7C-0BEBA0AD9C65}" type="datetimeFigureOut">
              <a:rPr lang="en-US" smtClean="0"/>
              <a:t>5/28/25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611" y="6275669"/>
            <a:ext cx="6454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30541" y="6275669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EAC88D5E-61C2-47EB-94B5-DA6C3ED24BD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docs.folio.org/docs/acquisitions/serials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connect.ebsco.com/s/share-video-authenticated?vtui__mediaId=a1hUT000000J77RYAS" TargetMode="External"/><Relationship Id="rId7" Type="http://schemas.openxmlformats.org/officeDocument/2006/relationships/hyperlink" Target="https://wiki.mobiusconsortium.org/w/index.php?title=Training_by_MOBIUS&amp;amp;book=Book:FOLIO%20WIKI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.mobiusconsortium.org/w/index.php?title=7_FOLIO_Training&amp;amp;book=Book:FOLIO%20WIKI" TargetMode="External"/><Relationship Id="rId5" Type="http://schemas.openxmlformats.org/officeDocument/2006/relationships/hyperlink" Target="https://wiki.mobiusconsortium.org/w/index.php?title=Serials_(app)&amp;amp;book=Book:FOLIO%20WIKI" TargetMode="External"/><Relationship Id="rId4" Type="http://schemas.openxmlformats.org/officeDocument/2006/relationships/hyperlink" Target="https://connect.ebsco.com/s/share-video-authenticated?vtui__mediaId=a1hUT000000JkjtYAC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iki.mobiusconsortium.org/" TargetMode="External"/><Relationship Id="rId4" Type="http://schemas.openxmlformats.org/officeDocument/2006/relationships/hyperlink" Target="mailto:steve@mobiusconsortium.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72717-3351-86C4-3BED-F1E268CC0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1FCBFA78-C1CB-7CA8-A50D-864645471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551" y="1353787"/>
            <a:ext cx="8621149" cy="25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75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2D3BD-0A3C-65CA-9B9D-194C89BFA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A2225-3F33-C4BB-BBF9-D2684EBA2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INVENTORY…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0CF81-C3F1-3350-AF22-C55E6FCFA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7" y="1730826"/>
            <a:ext cx="10312151" cy="4343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From this record, go to ACTIONS &gt; NEW ORDER</a:t>
            </a: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lvl="1"/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C35530-61DC-3205-B890-EBB1A31B7B92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0E220007-8910-B5BA-BCC3-EC8F0E660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B3A1B98-F6BE-265A-0609-07C82E545776}"/>
              </a:ext>
            </a:extLst>
          </p:cNvPr>
          <p:cNvSpPr txBox="1">
            <a:spLocks/>
          </p:cNvSpPr>
          <p:nvPr/>
        </p:nvSpPr>
        <p:spPr>
          <a:xfrm>
            <a:off x="6093884" y="1695201"/>
            <a:ext cx="4730282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Helvetica" pitchFamily="2" charset="0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D9639B8-044A-A5CD-50DE-93C1031AF2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62" y="2178481"/>
            <a:ext cx="7426956" cy="457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3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0B7A0-6D38-2325-53E3-343B5D946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E6DFC-F45A-7F58-B6A0-365804312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ORDERS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400C42-CBCE-E617-01B0-0CA134409DC6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A30FC679-F65D-44B4-74CA-887E47608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C11766C-FF4F-7C9E-5329-53174B168924}"/>
              </a:ext>
            </a:extLst>
          </p:cNvPr>
          <p:cNvSpPr txBox="1">
            <a:spLocks/>
          </p:cNvSpPr>
          <p:nvPr/>
        </p:nvSpPr>
        <p:spPr>
          <a:xfrm>
            <a:off x="939716" y="1600201"/>
            <a:ext cx="6151366" cy="4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8916A-5927-564A-B75C-08C1F4453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7" y="1730826"/>
            <a:ext cx="10312151" cy="363903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You need to create an ORDER record to affiliate and “tie” to your Serial.</a:t>
            </a: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You don’t have to use any of the pay functions (you can, of course)</a:t>
            </a: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You don’t have to go back to the ORDER to do anything after you create it.</a:t>
            </a: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Information from your new Serial record will be tied to the ORDER</a:t>
            </a: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20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5256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C8224-593F-8BAE-511C-80AF40A0E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A2669-D5B1-0033-C40A-F31F2ADFC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ORDER Details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5BF3CE-2FF1-02A6-3203-58795880B6DD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BA1E4469-3F23-6851-6C33-99E74FCFA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CB2793-D447-E22E-CB22-8A2DCACE626F}"/>
              </a:ext>
            </a:extLst>
          </p:cNvPr>
          <p:cNvSpPr txBox="1">
            <a:spLocks/>
          </p:cNvSpPr>
          <p:nvPr/>
        </p:nvSpPr>
        <p:spPr>
          <a:xfrm>
            <a:off x="939715" y="1600201"/>
            <a:ext cx="10194449" cy="3639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</p:txBody>
      </p:sp>
      <p:pic>
        <p:nvPicPr>
          <p:cNvPr id="10" name="Picture 9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D7BC42D7-F4C7-0CFF-C55A-EF7A27C429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36" y="1656686"/>
            <a:ext cx="68580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31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EBAE8-8111-3638-6DF4-DA0721666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A76E4-8CBF-B44F-A259-ED8429782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ORDER Details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3FD127-8C76-44C6-2065-D4BFF8D6CB8A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DC574206-CED5-EA00-C0F3-0FC987644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8D46C8D-D46E-C4D5-9674-5096EB470C20}"/>
              </a:ext>
            </a:extLst>
          </p:cNvPr>
          <p:cNvSpPr txBox="1">
            <a:spLocks/>
          </p:cNvSpPr>
          <p:nvPr/>
        </p:nvSpPr>
        <p:spPr>
          <a:xfrm>
            <a:off x="939715" y="1600201"/>
            <a:ext cx="10194449" cy="3639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D374148-6B10-AA50-25E0-4E1995733B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28" y="1600201"/>
            <a:ext cx="7772400" cy="447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46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8874C-3FB8-438A-26AB-71881A1B1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C2A71-8F43-7FE7-9836-ABE89A6E6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ORDER Details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83B2A8-0E0F-693E-C9CF-9CAF0CCA9CEF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C89E4E51-B635-B6C0-AB7A-EB2EB555A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5EE36E8-14FC-C7A1-98A7-36420BDF9C51}"/>
              </a:ext>
            </a:extLst>
          </p:cNvPr>
          <p:cNvSpPr txBox="1">
            <a:spLocks/>
          </p:cNvSpPr>
          <p:nvPr/>
        </p:nvSpPr>
        <p:spPr>
          <a:xfrm>
            <a:off x="939715" y="1600201"/>
            <a:ext cx="10194449" cy="3639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</p:txBody>
      </p:sp>
      <p:pic>
        <p:nvPicPr>
          <p:cNvPr id="7" name="Picture 6" descr="A blue rectangle with black text&#10;&#10;AI-generated content may be incorrect.">
            <a:extLst>
              <a:ext uri="{FF2B5EF4-FFF2-40B4-BE49-F238E27FC236}">
                <a16:creationId xmlns:a16="http://schemas.microsoft.com/office/drawing/2014/main" id="{B903958A-A7B4-F0C7-8283-31020595D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36" y="4059591"/>
            <a:ext cx="4203700" cy="10541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0C099B-0DFD-E95C-7C44-B5256BC7C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714" y="1731382"/>
            <a:ext cx="8969830" cy="220266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IMPORTANT: 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  <a:latin typeface="Helvetica" pitchFamily="2" charset="0"/>
              </a:rPr>
              <a:t>The Receiving Workflow must be set to:  </a:t>
            </a:r>
            <a:r>
              <a:rPr lang="en-US" sz="2400" b="1" dirty="0">
                <a:solidFill>
                  <a:srgbClr val="FF0000"/>
                </a:solidFill>
                <a:latin typeface="Helvetica" pitchFamily="2" charset="0"/>
              </a:rPr>
              <a:t>INDEPENDENT ORDER AND RECEIPT QUANTITY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569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314EB-6B1F-9355-F226-F26771F21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D80CA-59BE-590B-F88E-7E05AAD2E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SERIALS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0D9CD7-1C4C-98C5-36E2-6213515A9954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A3295DE9-0D6E-7046-637E-50B5439EF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564506-0A6E-4CDF-5A07-603481A771D3}"/>
              </a:ext>
            </a:extLst>
          </p:cNvPr>
          <p:cNvSpPr txBox="1">
            <a:spLocks/>
          </p:cNvSpPr>
          <p:nvPr/>
        </p:nvSpPr>
        <p:spPr>
          <a:xfrm>
            <a:off x="939715" y="1600201"/>
            <a:ext cx="10194449" cy="3639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11BA691-D168-BA2F-8DFD-498781A6A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714" y="1731382"/>
            <a:ext cx="7274804" cy="220266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Go to SERIALS: 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  <a:latin typeface="Helvetica" pitchFamily="2" charset="0"/>
              </a:rPr>
              <a:t>New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  <a:latin typeface="Helvetica" pitchFamily="2" charset="0"/>
              </a:rPr>
              <a:t>Enter in ORDER Number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  <a:latin typeface="Helvetica" pitchFamily="2" charset="0"/>
              </a:rPr>
              <a:t>Fields Populate and Order is affiliated w/serial</a:t>
            </a:r>
            <a:endParaRPr lang="en-US" sz="2400" b="1" dirty="0">
              <a:solidFill>
                <a:srgbClr val="FF0000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</p:txBody>
      </p:sp>
      <p:pic>
        <p:nvPicPr>
          <p:cNvPr id="4" name="Picture 3" descr="A black and white rectangular box with white text&#10;&#10;AI-generated content may be incorrect.">
            <a:extLst>
              <a:ext uri="{FF2B5EF4-FFF2-40B4-BE49-F238E27FC236}">
                <a16:creationId xmlns:a16="http://schemas.microsoft.com/office/drawing/2014/main" id="{E267FE68-7480-0DF5-45A8-7D66691D5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702" y="1736894"/>
            <a:ext cx="3060700" cy="1549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2B035B-2DC5-D3F2-6191-51F99645AA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85" y="4304605"/>
            <a:ext cx="6680200" cy="596900"/>
          </a:xfrm>
          <a:prstGeom prst="rect">
            <a:avLst/>
          </a:prstGeom>
        </p:spPr>
      </p:pic>
      <p:pic>
        <p:nvPicPr>
          <p:cNvPr id="13" name="Picture 12" descr="A close-up of a web page&#10;&#10;AI-generated content may be incorrect.">
            <a:extLst>
              <a:ext uri="{FF2B5EF4-FFF2-40B4-BE49-F238E27FC236}">
                <a16:creationId xmlns:a16="http://schemas.microsoft.com/office/drawing/2014/main" id="{B13979CA-9EDE-1E5E-0C43-3C1793CAC4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85" y="5082741"/>
            <a:ext cx="33782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45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223C8-E060-F597-8212-3387F908B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8E869-51BA-9A0F-5351-02626AC80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SERIALS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F78C68-9310-7514-BEE8-1C474FD5BD61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FE5BE9C5-CE21-3B14-8D8A-7CBBB5DFF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C099886-6086-4E61-740C-30DD18B8F55A}"/>
              </a:ext>
            </a:extLst>
          </p:cNvPr>
          <p:cNvSpPr txBox="1">
            <a:spLocks/>
          </p:cNvSpPr>
          <p:nvPr/>
        </p:nvSpPr>
        <p:spPr>
          <a:xfrm>
            <a:off x="939715" y="1600201"/>
            <a:ext cx="10194449" cy="3639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C680398-98C1-8434-9D47-0763643C3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714" y="1731382"/>
            <a:ext cx="7274804" cy="220266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ADDING A PUBLICATION PATTERN: 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  <a:latin typeface="Helvetica" pitchFamily="2" charset="0"/>
              </a:rPr>
              <a:t>Publication Cycle &amp; Labelling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</p:txBody>
      </p:sp>
      <p:pic>
        <p:nvPicPr>
          <p:cNvPr id="12" name="Picture 1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92282F5-2DEE-2957-6B99-EF706FA30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72" y="2701422"/>
            <a:ext cx="9124066" cy="404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76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2AFAD-2801-6694-E9A3-0B47F4846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75431-300B-E2AA-F206-87DC193D9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SERIALS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11C544-53E0-3089-5D60-9DBE7E1F8C10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8402DA21-8928-2F7B-DEAF-497FC580B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DD6DBD-5FDE-38F1-338D-B2EFE2D7FEAF}"/>
              </a:ext>
            </a:extLst>
          </p:cNvPr>
          <p:cNvSpPr txBox="1">
            <a:spLocks/>
          </p:cNvSpPr>
          <p:nvPr/>
        </p:nvSpPr>
        <p:spPr>
          <a:xfrm>
            <a:off x="939715" y="1600201"/>
            <a:ext cx="9671577" cy="1536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This is key:  </a:t>
            </a:r>
            <a:r>
              <a:rPr lang="en-US" b="1" dirty="0">
                <a:solidFill>
                  <a:schemeClr val="tx1"/>
                </a:solidFill>
                <a:latin typeface="Helvetica" pitchFamily="2" charset="0"/>
                <a:hlinkClick r:id="rId4"/>
              </a:rPr>
              <a:t>https://docs.folio.org/docs/acquisitions/serials/</a:t>
            </a: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 </a:t>
            </a:r>
          </a:p>
        </p:txBody>
      </p:sp>
      <p:pic>
        <p:nvPicPr>
          <p:cNvPr id="4" name="Picture 3" descr="A close-up of a computer screen&#10;&#10;AI-generated content may be incorrect.">
            <a:extLst>
              <a:ext uri="{FF2B5EF4-FFF2-40B4-BE49-F238E27FC236}">
                <a16:creationId xmlns:a16="http://schemas.microsoft.com/office/drawing/2014/main" id="{9C5B4DD2-756C-27E7-25F2-8E58EC778E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15" y="2368403"/>
            <a:ext cx="77724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50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75583-9269-A357-F07E-AD0B4A392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C59F4-E32E-B0DE-C52D-B8DE5E765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SERIALS - Generating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DB5335-404C-E0BA-5080-71FA666413DB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6DB1BBBF-16E6-815B-2363-7E04AE5CE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BEDD15-A01B-1D2D-D363-BFD7D5571AE1}"/>
              </a:ext>
            </a:extLst>
          </p:cNvPr>
          <p:cNvSpPr txBox="1">
            <a:spLocks/>
          </p:cNvSpPr>
          <p:nvPr/>
        </p:nvSpPr>
        <p:spPr>
          <a:xfrm>
            <a:off x="939716" y="1444532"/>
            <a:ext cx="10515686" cy="485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Now, stay in SERIALS and go to: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ACTIONS &gt;  Generate Predicted Pieces</a:t>
            </a:r>
          </a:p>
          <a:p>
            <a:pPr lvl="2"/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Enter in data; PREVIEW </a:t>
            </a:r>
          </a:p>
          <a:p>
            <a:pPr lvl="2"/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If OK, then Generate</a:t>
            </a:r>
          </a:p>
          <a:p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Now, stay in SERIALS and go to: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ACTIONS &gt; Generate Receiving Pieces</a:t>
            </a:r>
          </a:p>
        </p:txBody>
      </p:sp>
      <p:pic>
        <p:nvPicPr>
          <p:cNvPr id="4" name="Picture 3" descr="A screen shot of a phone&#10;&#10;AI-generated content may be incorrect.">
            <a:extLst>
              <a:ext uri="{FF2B5EF4-FFF2-40B4-BE49-F238E27FC236}">
                <a16:creationId xmlns:a16="http://schemas.microsoft.com/office/drawing/2014/main" id="{8F233542-8F59-5078-F638-9E7ED74D63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25" y="4424294"/>
            <a:ext cx="77724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92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3911B-A279-18ED-2B88-0D56AEFB6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75282-FB8A-45FB-918D-C4D3026B1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SERIALS - Generating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84EB8-6F8D-BE23-3916-85B358BB43EE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E0EC6E1C-4A35-5565-CB22-52ACE52843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  <p:pic>
        <p:nvPicPr>
          <p:cNvPr id="10" name="Picture 9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E4C2FC19-AE17-DFB9-3ED9-27D5717E9D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67" y="1258279"/>
            <a:ext cx="7574484" cy="550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90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50968-C3B3-A348-E2AC-BBBFE2A45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E937BC6F-10AD-97E8-EEC3-3650BF808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35" y="340533"/>
            <a:ext cx="4211979" cy="12627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E44BC8-58BC-B384-24FD-6CA00C5A3606}"/>
              </a:ext>
            </a:extLst>
          </p:cNvPr>
          <p:cNvSpPr txBox="1"/>
          <p:nvPr/>
        </p:nvSpPr>
        <p:spPr>
          <a:xfrm>
            <a:off x="384735" y="1884218"/>
            <a:ext cx="10241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elvetica" pitchFamily="2" charset="0"/>
              </a:rPr>
              <a:t>FOLIO SERIALS </a:t>
            </a:r>
          </a:p>
          <a:p>
            <a:r>
              <a:rPr lang="en-US" sz="3600" b="1" dirty="0">
                <a:latin typeface="Helvetica" pitchFamily="2" charset="0"/>
              </a:rPr>
              <a:t>(The Days of Wine &amp; </a:t>
            </a:r>
            <a:r>
              <a:rPr lang="en-US" sz="3600" b="1" dirty="0" err="1">
                <a:latin typeface="Helvetica" pitchFamily="2" charset="0"/>
              </a:rPr>
              <a:t>Quesnelia</a:t>
            </a:r>
            <a:r>
              <a:rPr lang="en-US" sz="3600" b="1" dirty="0">
                <a:latin typeface="Helvetica" pitchFamily="2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5A24C0-0FAC-77B2-803A-B0A6F87134BC}"/>
              </a:ext>
            </a:extLst>
          </p:cNvPr>
          <p:cNvSpPr txBox="1"/>
          <p:nvPr/>
        </p:nvSpPr>
        <p:spPr>
          <a:xfrm>
            <a:off x="9851224" y="6137564"/>
            <a:ext cx="2015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Helvetica" pitchFamily="2" charset="0"/>
              </a:rPr>
              <a:t>June 3, 2025</a:t>
            </a:r>
          </a:p>
        </p:txBody>
      </p:sp>
      <p:pic>
        <p:nvPicPr>
          <p:cNvPr id="1026" name="Picture 2" descr="Release Calendar | FOLIO">
            <a:extLst>
              <a:ext uri="{FF2B5EF4-FFF2-40B4-BE49-F238E27FC236}">
                <a16:creationId xmlns:a16="http://schemas.microsoft.com/office/drawing/2014/main" id="{13E5F086-153C-A730-4478-964E0966A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35" y="3084547"/>
            <a:ext cx="3273102" cy="35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076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C1F3D-64F6-802A-7445-0A088F817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EC5A2-177D-FB11-3F9A-6A8144F78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RECEIVING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3A913-DD91-703E-DB57-CD0AF064D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7" y="1600200"/>
            <a:ext cx="7319208" cy="5150223"/>
          </a:xfrm>
        </p:spPr>
        <p:txBody>
          <a:bodyPr>
            <a:normAutofit/>
          </a:bodyPr>
          <a:lstStyle/>
          <a:p>
            <a:endParaRPr lang="en-US" sz="2000" b="0" dirty="0">
              <a:latin typeface="+mj-lt"/>
            </a:endParaRPr>
          </a:p>
          <a:p>
            <a:endParaRPr lang="en-US" sz="2000" b="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683809-9EAE-1FE4-FBFD-ADF5956CDD30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4BE8085E-C39B-A231-8171-D05A9440F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  <p:sp>
        <p:nvSpPr>
          <p:cNvPr id="7" name="AutoShape 4" descr="Stick figure walking on clock hand illustration, Business Three-dimensional  space 3D computer graphics, Little whites clock time theme, angle, 3D  Computer Graphics png | PNGEgg">
            <a:extLst>
              <a:ext uri="{FF2B5EF4-FFF2-40B4-BE49-F238E27FC236}">
                <a16:creationId xmlns:a16="http://schemas.microsoft.com/office/drawing/2014/main" id="{B305FA7C-6112-CFF2-88CE-11EAE343D1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7EBB9D4-ECCF-B1C5-E81F-AC5DA764B5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71" y="1444532"/>
            <a:ext cx="7772400" cy="492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92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4B09F-BE12-78DB-031E-9165CD891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CAD0B-9BB3-A451-143F-37639C995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RECEIVING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B930C1-3025-09C2-3EFA-B1C420B0E8FC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E1CA77FE-20E7-C840-CF84-92D420229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  <p:sp>
        <p:nvSpPr>
          <p:cNvPr id="3" name="AutoShape 2" descr="A man is in Hell. The devil says to the man, “What’s it gonna be?” The man replies, “I’m still thinking.” The man is looking at two doors - one has a sign that reads “Burn in fire pits” and the other door’s sign reads “Never-ending Zoom meeting.”">
            <a:extLst>
              <a:ext uri="{FF2B5EF4-FFF2-40B4-BE49-F238E27FC236}">
                <a16:creationId xmlns:a16="http://schemas.microsoft.com/office/drawing/2014/main" id="{7338C55C-5532-2077-3DD2-DB3155E5FD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A close-up of a number&#10;&#10;AI-generated content may be incorrect.">
            <a:extLst>
              <a:ext uri="{FF2B5EF4-FFF2-40B4-BE49-F238E27FC236}">
                <a16:creationId xmlns:a16="http://schemas.microsoft.com/office/drawing/2014/main" id="{C2974ED6-32CC-3E20-563F-6AD88E9090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67" y="1734777"/>
            <a:ext cx="7772400" cy="125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69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B0C3C-4160-D557-0DA5-5A5DFC5DD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DA999-98CA-6E32-9363-0A7A81F1E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Coming Up…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995EC-6FEA-3B1C-A889-20D8C0AA9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7" y="1840674"/>
            <a:ext cx="10723035" cy="4604949"/>
          </a:xfrm>
        </p:spPr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spcBef>
                <a:spcPts val="14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Ramsons (SERIALS):</a:t>
            </a:r>
            <a:endParaRPr lang="en-US" b="1" dirty="0">
              <a:latin typeface="Helvetica" pitchFamily="2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Ability to delete predicted pieces</a:t>
            </a:r>
          </a:p>
          <a:p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Modify publication patterns (before creating predicted pieces)</a:t>
            </a:r>
          </a:p>
          <a:p>
            <a:pPr marL="0" indent="0" algn="l">
              <a:lnSpc>
                <a:spcPct val="150000"/>
              </a:lnSpc>
              <a:spcBef>
                <a:spcPts val="14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Sunflower (SERIALS):</a:t>
            </a:r>
            <a:endParaRPr lang="en-US" b="1" dirty="0">
              <a:latin typeface="Helvetica" pitchFamily="2" charset="0"/>
            </a:endParaRPr>
          </a:p>
          <a:p>
            <a:endParaRPr lang="en-US" sz="2000" b="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495670-290A-1F0E-55EC-10FB0FBE8D80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463EA57F-BF5C-67C2-A839-CDAA5808C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18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FD09A-A845-BDAB-7AF0-71E53F736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BBBCC-28A3-36D6-F554-1B20CCB64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F0834-1C20-34BA-E8A9-D1EFFB09B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7" y="1840674"/>
            <a:ext cx="10723035" cy="4604949"/>
          </a:xfrm>
        </p:spPr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spcBef>
                <a:spcPts val="14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EBSCO Connect!</a:t>
            </a:r>
          </a:p>
          <a:p>
            <a:pPr marL="0" indent="0">
              <a:lnSpc>
                <a:spcPct val="150000"/>
              </a:lnSpc>
              <a:spcBef>
                <a:spcPts val="14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  <a:hlinkClick r:id="rId3"/>
              </a:rPr>
              <a:t>FOLIO Guided Tour: Serials Receiving Workflow</a:t>
            </a: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lnSpc>
                <a:spcPct val="150000"/>
              </a:lnSpc>
              <a:spcBef>
                <a:spcPts val="14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  <a:hlinkClick r:id="rId4"/>
              </a:rPr>
              <a:t>Receiving &amp; </a:t>
            </a:r>
            <a:r>
              <a:rPr lang="en-US" b="1">
                <a:solidFill>
                  <a:schemeClr val="tx1"/>
                </a:solidFill>
                <a:latin typeface="Helvetica" pitchFamily="2" charset="0"/>
                <a:hlinkClick r:id="rId4"/>
              </a:rPr>
              <a:t>Claiming Serials</a:t>
            </a: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lnSpc>
                <a:spcPct val="150000"/>
              </a:lnSpc>
              <a:spcBef>
                <a:spcPts val="14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MOBIUS Wiki!</a:t>
            </a:r>
          </a:p>
          <a:p>
            <a:pPr marL="0" indent="0">
              <a:lnSpc>
                <a:spcPct val="150000"/>
              </a:lnSpc>
              <a:spcBef>
                <a:spcPts val="14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  <a:hlinkClick r:id="rId5"/>
              </a:rPr>
              <a:t>Serials &amp; More</a:t>
            </a: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lnSpc>
                <a:spcPct val="150000"/>
              </a:lnSpc>
              <a:spcBef>
                <a:spcPts val="14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  <a:hlinkClick r:id="rId6"/>
              </a:rPr>
              <a:t>Original Molly Driscoll Training </a:t>
            </a: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&amp; </a:t>
            </a:r>
            <a:r>
              <a:rPr lang="en-US" b="1" dirty="0">
                <a:solidFill>
                  <a:schemeClr val="tx1"/>
                </a:solidFill>
                <a:latin typeface="Helvetica" pitchFamily="2" charset="0"/>
                <a:hlinkClick r:id="rId7"/>
              </a:rPr>
              <a:t>MOBIUS Training </a:t>
            </a: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lnSpc>
                <a:spcPct val="150000"/>
              </a:lnSpc>
              <a:spcBef>
                <a:spcPts val="14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endParaRPr lang="en-US" sz="2000" b="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32290A-1EF6-AFFF-1288-58A1C849EF87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F9129288-F679-54AB-8206-EFD5732D1C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17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E5C5D-3279-3D80-0E94-76718C078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87542FE2-A9CF-972D-5D19-DFC7066F9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551" y="1353787"/>
            <a:ext cx="8621149" cy="25846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00522A-277A-9F83-2BCF-9FEB5064B80A}"/>
              </a:ext>
            </a:extLst>
          </p:cNvPr>
          <p:cNvSpPr txBox="1"/>
          <p:nvPr/>
        </p:nvSpPr>
        <p:spPr>
          <a:xfrm>
            <a:off x="4177554" y="4625788"/>
            <a:ext cx="3514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Helvetica" pitchFamily="2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662258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62FAE-CC4A-9DA8-6B75-E0DD8A657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6CA47549-B02A-E566-6EB1-8D7F79DE2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35" y="340533"/>
            <a:ext cx="4211979" cy="12627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92D664-2380-3878-EB26-935933EDD80C}"/>
              </a:ext>
            </a:extLst>
          </p:cNvPr>
          <p:cNvSpPr txBox="1"/>
          <p:nvPr/>
        </p:nvSpPr>
        <p:spPr>
          <a:xfrm>
            <a:off x="384735" y="1925782"/>
            <a:ext cx="963210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Helvetica" pitchFamily="2" charset="0"/>
              </a:rPr>
              <a:t>Your Host: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latin typeface="Helvetica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Helvetica" pitchFamily="2" charset="0"/>
              </a:rPr>
              <a:t>Stephen Strohl, Associate Director, Member Services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Helvetica" pitchFamily="2" charset="0"/>
                <a:hlinkClick r:id="rId4"/>
              </a:rPr>
              <a:t>steve@mobiusconsortium.org</a:t>
            </a:r>
            <a:endParaRPr lang="en-US" sz="2400" b="1" dirty="0">
              <a:latin typeface="Helvetica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latin typeface="Helvetica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Helvetica" pitchFamily="2" charset="0"/>
              </a:rPr>
              <a:t>Everything here is either on or will soon be “ON THE WIKI”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latin typeface="Helvetica" pitchFamily="2" charset="0"/>
            </a:endParaRPr>
          </a:p>
          <a:p>
            <a:r>
              <a:rPr lang="en-US" sz="2400" b="1" dirty="0">
                <a:latin typeface="Helvetica" pitchFamily="2" charset="0"/>
              </a:rPr>
              <a:t>Go to: </a:t>
            </a:r>
            <a:r>
              <a:rPr lang="en-US" sz="2400" b="1" dirty="0">
                <a:latin typeface="Helvetica" pitchFamily="2" charset="0"/>
                <a:hlinkClick r:id="rId5"/>
              </a:rPr>
              <a:t>https://wiki.mobiusconsortium.org/</a:t>
            </a:r>
            <a:endParaRPr lang="en-US" sz="2400" b="1" dirty="0">
              <a:latin typeface="Helvetica" pitchFamily="2" charset="0"/>
            </a:endParaRPr>
          </a:p>
          <a:p>
            <a:endParaRPr lang="en-US" sz="2400" b="1" dirty="0">
              <a:latin typeface="Helvetica" pitchFamily="2" charset="0"/>
            </a:endParaRPr>
          </a:p>
          <a:p>
            <a:r>
              <a:rPr lang="en-US" sz="2400" b="1" dirty="0">
                <a:latin typeface="Helvetica" pitchFamily="2" charset="0"/>
              </a:rPr>
              <a:t>Select the FOLIO “Book” and go to ACQUISITIONS &amp; SERIALS</a:t>
            </a:r>
          </a:p>
        </p:txBody>
      </p:sp>
    </p:spTree>
    <p:extLst>
      <p:ext uri="{BB962C8B-B14F-4D97-AF65-F5344CB8AC3E}">
        <p14:creationId xmlns:p14="http://schemas.microsoft.com/office/powerpoint/2010/main" val="3473446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3C152-0524-C77B-475D-BA0567874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219F7D3-E65B-CB37-4E77-1153482272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35" y="340533"/>
            <a:ext cx="4211979" cy="12627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F20C82-E393-F1B2-33D7-73EA5DE012E3}"/>
              </a:ext>
            </a:extLst>
          </p:cNvPr>
          <p:cNvSpPr txBox="1"/>
          <p:nvPr/>
        </p:nvSpPr>
        <p:spPr>
          <a:xfrm>
            <a:off x="384735" y="1884218"/>
            <a:ext cx="102417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Helvetica" pitchFamily="2" charset="0"/>
              </a:rPr>
              <a:t>We are moving to Ramsons next month</a:t>
            </a:r>
          </a:p>
          <a:p>
            <a:endParaRPr lang="en-US" sz="2400" b="1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Helvetica" pitchFamily="2" charset="0"/>
              </a:rPr>
              <a:t>Enhancements will be coming (we’ll get to that)</a:t>
            </a:r>
          </a:p>
          <a:p>
            <a:endParaRPr lang="en-US" sz="2400" b="1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Helvetica" pitchFamily="2" charset="0"/>
              </a:rPr>
              <a:t>Some workflows will improve</a:t>
            </a:r>
          </a:p>
          <a:p>
            <a:endParaRPr lang="en-US" sz="2400" b="1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Helvetica" pitchFamily="2" charset="0"/>
              </a:rPr>
              <a:t>Sunflower will be coming by the end of 2025 (we believe)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408B08-BEE2-384D-313D-7B617BB63322}"/>
              </a:ext>
            </a:extLst>
          </p:cNvPr>
          <p:cNvSpPr txBox="1"/>
          <p:nvPr/>
        </p:nvSpPr>
        <p:spPr>
          <a:xfrm>
            <a:off x="9851224" y="6137564"/>
            <a:ext cx="2015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Helvetica" pitchFamily="2" charset="0"/>
              </a:rPr>
              <a:t>June 3, 2025</a:t>
            </a:r>
          </a:p>
        </p:txBody>
      </p:sp>
      <p:pic>
        <p:nvPicPr>
          <p:cNvPr id="2050" name="Picture 2" descr="Release Calendar | FOLIO">
            <a:extLst>
              <a:ext uri="{FF2B5EF4-FFF2-40B4-BE49-F238E27FC236}">
                <a16:creationId xmlns:a16="http://schemas.microsoft.com/office/drawing/2014/main" id="{BD1F39C1-1C18-84EE-A212-0FB76A751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685" y="1445751"/>
            <a:ext cx="2107202" cy="198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lease Calendar | FOLIO">
            <a:extLst>
              <a:ext uri="{FF2B5EF4-FFF2-40B4-BE49-F238E27FC236}">
                <a16:creationId xmlns:a16="http://schemas.microsoft.com/office/drawing/2014/main" id="{F8AABCD2-0CF6-CE0F-814F-DB2548AEC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954" y="3463077"/>
            <a:ext cx="2015987" cy="219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124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511ED-FB7A-3BD0-BD1E-236C38B1D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8558B-E4C6-E7F4-63EA-DF51EA79E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6DE6A-E3F4-CB98-86CF-64792A527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We’re going to gloss over little things like “PERMISSIONS” today.</a:t>
            </a:r>
          </a:p>
          <a:p>
            <a:pPr marL="457200" indent="-457200">
              <a:buAutoNum type="arabicPeriod"/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Permissions will be changing in future releases of FOLIO</a:t>
            </a:r>
          </a:p>
          <a:p>
            <a:pPr marL="457200" indent="-457200">
              <a:buAutoNum type="arabicPeriod"/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You may or may not have all of the permissions you need to do everything (since what we’ll be looking at today crosses many modules and functions).</a:t>
            </a:r>
          </a:p>
          <a:p>
            <a:pPr marL="457200" indent="-457200">
              <a:buAutoNum type="arabicPeriod"/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If you need to do some and/or all of what you see today, we’ll help you out and get things setup for you and/or your colleague(s).</a:t>
            </a:r>
            <a:endParaRPr lang="en-US" sz="20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C8C366-5F51-0055-84BA-5ACBAB617B62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80B3FF88-7D5E-16CD-751E-9076FEED5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30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B2CE2-3ADB-284E-5636-942FA1693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B1D9C-AE46-10BB-66D2-F2C4051C2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Begin the Beguine…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A0D90-E838-A272-A85F-92CD25120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8" y="1730826"/>
            <a:ext cx="10365938" cy="4343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To Begin with -&gt; In FOLIO, we start In…any guesses?</a:t>
            </a: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endParaRPr lang="en-US" sz="2000" b="0" dirty="0">
              <a:latin typeface="+mj-lt"/>
            </a:endParaRPr>
          </a:p>
          <a:p>
            <a:endParaRPr lang="en-US" sz="2000" b="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D42E49-604B-1ACD-195D-3BA3D723B208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FB929A2A-E7D0-65EA-CC44-6E5D046ADB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02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85885-736D-E3FB-CF07-D07A9B03E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006EE-5A7D-580A-8882-3A298AFFB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Begin the Beguine…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21C8A-8ABC-6B90-3D64-9A0782FBA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8" y="1730826"/>
            <a:ext cx="10365938" cy="4343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To Begin with -&gt; In FOLIO, we start In…any guesses?</a:t>
            </a: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Either INVENTORY or ORDERS, but NOT in SERIALS.</a:t>
            </a: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endParaRPr lang="en-US" sz="2000" b="0" dirty="0">
              <a:latin typeface="+mj-lt"/>
            </a:endParaRPr>
          </a:p>
          <a:p>
            <a:endParaRPr lang="en-US" sz="2000" b="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E5C4A7-3FEA-BDBC-D92C-08696827D02D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7F17DFED-F949-AB1D-BCD6-6A617BF7A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98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71590-A1FD-2F9A-9434-E0DC6715A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10584-BD68-F00E-1926-B574B07D4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INVENTORY…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7C135-D131-7610-E6A9-29523F3C9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7" y="1730826"/>
            <a:ext cx="10312151" cy="4343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You will need a record to work with – what is your SERIALS title?</a:t>
            </a: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You might have an INVENTORY record to start with.</a:t>
            </a: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One could be loaded from an external file</a:t>
            </a: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You could do a Fast Add (a brief MARC if you will)</a:t>
            </a: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Add a new MARC bibliographic record</a:t>
            </a: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Or Import a Z39.50 connection and bring a record into your tenant (you will need to know the LC Identifier Number</a:t>
            </a:r>
          </a:p>
          <a:p>
            <a:pPr>
              <a:spcBef>
                <a:spcPts val="600"/>
              </a:spcBef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lvl="1"/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You need to start outside of the SERIALS module</a:t>
            </a:r>
          </a:p>
          <a:p>
            <a:pPr marL="0" indent="0">
              <a:buNone/>
            </a:pPr>
            <a:endParaRPr lang="en-US" sz="2000" b="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E94B6E-6FA4-1DF7-FC26-884FEC76B000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B4769805-376D-A111-44E3-7B23C6E22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3BF5185-E35E-C2C2-CE30-7A6F1D7D978C}"/>
              </a:ext>
            </a:extLst>
          </p:cNvPr>
          <p:cNvSpPr txBox="1">
            <a:spLocks/>
          </p:cNvSpPr>
          <p:nvPr/>
        </p:nvSpPr>
        <p:spPr>
          <a:xfrm>
            <a:off x="6093884" y="1695201"/>
            <a:ext cx="4730282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Helvetica" pitchFamily="2" charset="0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9767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1D185-2AE2-2D06-F8C8-C8A59D5C1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B2E56-2B3E-A41E-4D5E-7F8771E58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" pitchFamily="2" charset="0"/>
              </a:rPr>
              <a:t>INVENTORY…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76AC8-0C16-4B74-D052-2589705D1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7" y="1730826"/>
            <a:ext cx="10312151" cy="4343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For this example, we will:</a:t>
            </a: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Z39.50 using the Library of Congress Control Number</a:t>
            </a: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IMPORT (take defaults), enter the Number</a:t>
            </a:r>
          </a:p>
          <a:p>
            <a:pPr>
              <a:spcBef>
                <a:spcPts val="600"/>
              </a:spcBef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Edit Record &amp; Explain Fields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Suppress from Discovery, Staff Suppress, </a:t>
            </a:r>
            <a:r>
              <a:rPr lang="en-US" b="1" dirty="0" err="1">
                <a:solidFill>
                  <a:schemeClr val="tx1"/>
                </a:solidFill>
                <a:latin typeface="Helvetica" pitchFamily="2" charset="0"/>
              </a:rPr>
              <a:t>etc</a:t>
            </a:r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…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  <a:p>
            <a:pPr lvl="1"/>
            <a:endParaRPr lang="en-US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396AF3-D6AE-283B-6C42-08B12F358AD8}"/>
              </a:ext>
            </a:extLst>
          </p:cNvPr>
          <p:cNvSpPr txBox="1"/>
          <p:nvPr/>
        </p:nvSpPr>
        <p:spPr>
          <a:xfrm>
            <a:off x="8122185" y="29169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8D2FD217-7D32-4870-9E8E-AE24C8C930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6" y="319730"/>
            <a:ext cx="3867088" cy="112480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0DD5326-AE89-FD51-8D7E-40EB4BA35641}"/>
              </a:ext>
            </a:extLst>
          </p:cNvPr>
          <p:cNvSpPr txBox="1">
            <a:spLocks/>
          </p:cNvSpPr>
          <p:nvPr/>
        </p:nvSpPr>
        <p:spPr>
          <a:xfrm>
            <a:off x="6093884" y="1695201"/>
            <a:ext cx="4730282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Helvetica" pitchFamily="2" charset="0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41963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8711</TotalTime>
  <Words>1089</Words>
  <Application>Microsoft Macintosh PowerPoint</Application>
  <PresentationFormat>Widescreen</PresentationFormat>
  <Paragraphs>190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Helvetica</vt:lpstr>
      <vt:lpstr>News Gothic MT</vt:lpstr>
      <vt:lpstr>Wingdings 2</vt:lpstr>
      <vt:lpstr>Breeze</vt:lpstr>
      <vt:lpstr>PowerPoint Presentation</vt:lpstr>
      <vt:lpstr>PowerPoint Presentation</vt:lpstr>
      <vt:lpstr>PowerPoint Presentation</vt:lpstr>
      <vt:lpstr>PowerPoint Presentation</vt:lpstr>
      <vt:lpstr>Background</vt:lpstr>
      <vt:lpstr>Begin the Beguine…</vt:lpstr>
      <vt:lpstr>Begin the Beguine…</vt:lpstr>
      <vt:lpstr>INVENTORY…</vt:lpstr>
      <vt:lpstr>INVENTORY…</vt:lpstr>
      <vt:lpstr>INVENTORY…</vt:lpstr>
      <vt:lpstr>ORDERS</vt:lpstr>
      <vt:lpstr>ORDER Details</vt:lpstr>
      <vt:lpstr>ORDER Details</vt:lpstr>
      <vt:lpstr>ORDER Details</vt:lpstr>
      <vt:lpstr>SERIALS</vt:lpstr>
      <vt:lpstr>SERIALS</vt:lpstr>
      <vt:lpstr>SERIALS Template</vt:lpstr>
      <vt:lpstr>SERIALS - Generating</vt:lpstr>
      <vt:lpstr>SERIALS - Generating</vt:lpstr>
      <vt:lpstr>RECEIVING</vt:lpstr>
      <vt:lpstr>RECEIVING</vt:lpstr>
      <vt:lpstr>Coming Up…</vt:lpstr>
      <vt:lpstr>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Bacon</dc:creator>
  <cp:lastModifiedBy>Stephen Strohl</cp:lastModifiedBy>
  <cp:revision>443</cp:revision>
  <dcterms:created xsi:type="dcterms:W3CDTF">2016-11-09T15:13:34Z</dcterms:created>
  <dcterms:modified xsi:type="dcterms:W3CDTF">2025-05-28T21:04:34Z</dcterms:modified>
</cp:coreProperties>
</file>